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62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84" r:id="rId14"/>
    <p:sldId id="276" r:id="rId15"/>
    <p:sldId id="286" r:id="rId16"/>
    <p:sldId id="289" r:id="rId17"/>
    <p:sldId id="287" r:id="rId18"/>
    <p:sldId id="290" r:id="rId19"/>
    <p:sldId id="291" r:id="rId20"/>
    <p:sldId id="278" r:id="rId21"/>
    <p:sldId id="279" r:id="rId22"/>
    <p:sldId id="292" r:id="rId23"/>
    <p:sldId id="293" r:id="rId24"/>
    <p:sldId id="280" r:id="rId25"/>
    <p:sldId id="294" r:id="rId26"/>
    <p:sldId id="295" r:id="rId27"/>
    <p:sldId id="296" r:id="rId28"/>
    <p:sldId id="298" r:id="rId29"/>
    <p:sldId id="299" r:id="rId30"/>
    <p:sldId id="282" r:id="rId31"/>
    <p:sldId id="300" r:id="rId32"/>
    <p:sldId id="301" r:id="rId33"/>
    <p:sldId id="302" r:id="rId34"/>
    <p:sldId id="303" r:id="rId35"/>
    <p:sldId id="304" r:id="rId36"/>
    <p:sldId id="305" r:id="rId37"/>
    <p:sldId id="306" r:id="rId38"/>
    <p:sldId id="307" r:id="rId39"/>
    <p:sldId id="308" r:id="rId40"/>
    <p:sldId id="309" r:id="rId41"/>
    <p:sldId id="310" r:id="rId42"/>
    <p:sldId id="283" r:id="rId43"/>
    <p:sldId id="311" r:id="rId44"/>
    <p:sldId id="312" r:id="rId45"/>
    <p:sldId id="332" r:id="rId46"/>
    <p:sldId id="333" r:id="rId47"/>
    <p:sldId id="313" r:id="rId48"/>
    <p:sldId id="315" r:id="rId49"/>
    <p:sldId id="316" r:id="rId50"/>
    <p:sldId id="317" r:id="rId51"/>
    <p:sldId id="318" r:id="rId52"/>
    <p:sldId id="319" r:id="rId53"/>
    <p:sldId id="320" r:id="rId54"/>
    <p:sldId id="321" r:id="rId55"/>
    <p:sldId id="322" r:id="rId56"/>
    <p:sldId id="323" r:id="rId57"/>
    <p:sldId id="324" r:id="rId58"/>
    <p:sldId id="325" r:id="rId59"/>
    <p:sldId id="326" r:id="rId60"/>
    <p:sldId id="327" r:id="rId61"/>
    <p:sldId id="328" r:id="rId62"/>
    <p:sldId id="329" r:id="rId63"/>
    <p:sldId id="330" r:id="rId64"/>
    <p:sldId id="331" r:id="rId6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102" d="100"/>
          <a:sy n="102" d="100"/>
        </p:scale>
        <p:origin x="270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0C5A5-65D9-4BB3-A981-00412F84D7DF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55E21-1C40-4DE8-97CA-12038CD1F6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03FA9-BAE1-4AD4-A198-0970CED444F7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83E66-4724-415B-B16C-E34E93A3C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9AF-717C-4E7A-B245-CFE242243CE0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CBBC5-1687-465F-8790-6DAF59452B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CECF0-C4AA-4953-BAFA-3F0B4202FF84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9FC57-2E84-486B-BB17-6F8248CAF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4A6AD-C8FB-4ED1-AEC2-E0713B752F5C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F9224-10AA-464C-A7AC-50DC0AC8E9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18BCB-491C-472E-8C37-67F0DA1D13D2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351A8-D454-4810-AB1D-239B6F9145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B6195-1DFD-4842-8985-7EC97FF3EA2E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F6D50-7967-4CB2-88B2-66469E6B3F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934E2-495D-40A6-99AD-6A6E56F97A1B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5953E-6559-4D77-A121-925FA9F1DA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3DE1A-B460-4EDF-A8B2-6682BF294834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175FF-959B-414A-8E74-FA06B5BCF5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EC03C-7829-4A9C-9F60-42D80676FB89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A0108-662F-4665-A5D0-41066D00C6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D5C49-5E00-47CE-9290-7C816E20C737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2ACC5-380C-4384-AB1F-82E8BCE2A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0E4549-326A-41BE-900D-E7B1034A1424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6BB2E4-5E92-4C84-8740-E4A895D986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33" r:id="rId2"/>
    <p:sldLayoutId id="2147483842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43" r:id="rId9"/>
    <p:sldLayoutId id="2147483839" r:id="rId10"/>
    <p:sldLayoutId id="214748384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C6E4926B6F609CA1D30DFF01CEDD5B319DE839179895A27482A65B0E10E3735C1FC1FACB16A78D38882FE43A64DFX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C6E4926B6F609CA1D30DFF01CEDD5B319DEE391C96C8A87CDBAA59091FBC76490E99F7CE0DB88C26942DE563D3X" TargetMode="External"/><Relationship Id="rId2" Type="http://schemas.openxmlformats.org/officeDocument/2006/relationships/hyperlink" Target="consultantplus://offline/ref=C6E4926B6F609CA1D30DFF01CEDD5B319DEC3E179D95A27482A65B0E10E3735C1FC1FACB16A78D38882FE43A64DF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consultantplus://offline/ref=C6E4926B6F609CA1D30DFA0ECDDD5B319DEE3E1C949CFF7E8AFF570C17EC2C590AD0A2C613BC92399633E63B4669D5X" TargetMode="External"/><Relationship Id="rId5" Type="http://schemas.openxmlformats.org/officeDocument/2006/relationships/hyperlink" Target="consultantplus://offline/ref=C6E4926B6F609CA1D30DFF01CEDD5B319DE53E189595A27482A65B0E10E3735C1FC1FACB16A78D38882FE43A64DFX" TargetMode="External"/><Relationship Id="rId4" Type="http://schemas.openxmlformats.org/officeDocument/2006/relationships/hyperlink" Target="consultantplus://offline/ref=C6E4926B6F609CA1D30DFF01CEDD5B3198EE3B199E95A27482A65B0E10E3735C1FC1FACB16A78D38882FE43A64DFX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garantf1://55782847.0/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garantf1://55782847.0/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garantf1://55782847.0/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garantf1://10064072.1702/" TargetMode="Externa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garantf1://36248.1012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garantf1://10064072.451/" TargetMode="Externa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garantf1://10064072.451/" TargetMode="Externa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garantf1://98650.72/" TargetMode="External"/><Relationship Id="rId2" Type="http://schemas.openxmlformats.org/officeDocument/2006/relationships/hyperlink" Target="garantf1://36248.1403/" TargetMode="Externa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garantf1://97380.57/" TargetMode="Externa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garantf1://10006035.801/" TargetMode="External"/><Relationship Id="rId2" Type="http://schemas.openxmlformats.org/officeDocument/2006/relationships/hyperlink" Target="garantf1://10006035.701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garantf1://10006035.11/" TargetMode="External"/><Relationship Id="rId5" Type="http://schemas.openxmlformats.org/officeDocument/2006/relationships/hyperlink" Target="garantf1://10006035.10/" TargetMode="External"/><Relationship Id="rId4" Type="http://schemas.openxmlformats.org/officeDocument/2006/relationships/hyperlink" Target="garantf1://10006035.9/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garantf1://10006035.12/" TargetMode="Externa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garantf1://12025178.14802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AF61B787F2F69857843D81910CB0D4C52E9CEDAF9418B7FB139AD1B2C97C37CEE1FB5CA3D3478227947437FED2cDKAX" TargetMode="External"/><Relationship Id="rId2" Type="http://schemas.openxmlformats.org/officeDocument/2006/relationships/hyperlink" Target="consultantplus://offline/ref=AF61B787F2F69857843D81910CB0D4C52D93EDAC9B49E0F942CFDFB7C12C6DDEE5B209ABCD439C38966A34cFK6X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consultantplus://offline/ref=AF61B787F2F69857843D81910CB0D4C52E9CECAA9016B7FB139AD1B2C97C37CEE1FB5CA3D3478227947437FED2cDKAX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garantf1://10064072.781/" TargetMode="External"/><Relationship Id="rId2" Type="http://schemas.openxmlformats.org/officeDocument/2006/relationships/hyperlink" Target="garantf1://10064072.310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garantf1://10064072.7822/" TargetMode="External"/><Relationship Id="rId5" Type="http://schemas.openxmlformats.org/officeDocument/2006/relationships/hyperlink" Target="garantf1://10006035.32/" TargetMode="External"/><Relationship Id="rId4" Type="http://schemas.openxmlformats.org/officeDocument/2006/relationships/hyperlink" Target="garantf1://10064072.7821/" TargetMode="Externa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garantf1://36248.9/" TargetMode="Externa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4D0DFCCDDC35151251B55E31D4D38E4A55F2E22D0FA7F5DAFDFB5513E41609B2CE8158AD048E208E3390EE6F616FG7X" TargetMode="Externa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4D0DFCCDDC35151251B55E31D4D38E4A55F4E82B05A1F5DAFDFB5513E41609B2CE8158AD048E208E3390EE6F616FG7X" TargetMode="Externa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4D0DFCCDDC35151251B55E31D4D38E4A55F4E92D04A6F5DAFDFB5513E41609B2CE8158AD048E208E3390EE6F616FG7X" TargetMode="Externa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AF61B787F2F69857843D81910CB0D4C52E9DE8A8981AB7FB139AD1B2C97C37CEF3FB04AFD340942F906161AF978795E18F3B8D4CF3D51A98cEK6X" TargetMode="Externa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4D0DFCCDDC35151251B55E31D4D38E4A55FEE32B0FA1F5DAFDFB5513E41609B2DC8100A1048B3F8D3785B83E24AAEA0F15D76BAC8F1D249B65G1X" TargetMode="Externa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4D0DFCCDDC35151251B55E31D4D38E4A55F3E52501A3F5DAFDFB5513E41609B2CE8158AD048E208E3390EE6F616FG7X" TargetMode="Externa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4D0DFCCDDC35151251B55E31D4D38E4A55F3E92904A2F5DAFDFB5513E41609B2CE8158AD048E208E3390EE6F616FG7X" TargetMode="Externa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0D120EFD88DCBF361B1C93498E1748CA10F866651DF675B952E60175330D0DE4D58B6C3962FF4FED1E0C3617ECSBD1X" TargetMode="Externa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0D120EFD88DCBF361B1C93498E1748CA10F9656116F675B952E60175330D0DE4C78B343562FA51EC18196046A9ECF4187FDF09CBD57160F9SBDBX" TargetMode="Externa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0D120EFD88DCBF361B1C9A50891748CA15F467621AFB75B952E60175330D0DE4C78B343562FB57E51A196046A9ECF4187FDF09CBD57160F9SBDBX" TargetMode="Externa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0D120EFD88DCBF361B1C9A50891748CA12F064651BF675B952E60175330D0DE4C78B343562FA51EC17196046A9ECF4187FDF09CBD57160F9SBDBX" TargetMode="Externa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0945961D09C73DE072F5DDC73CE08371741FDD36CD78E94694E951F1F740D34BFF5682315D638561AA191E09AFuDBFX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09CC59D8FA606FA9596A6C3ADE93C28FA2E17625ED230580E425357CBE7D74A37EAE9F64F782D4D5696198A0B5702249CA0E664A1BA16C2j0L4X" TargetMode="External"/><Relationship Id="rId2" Type="http://schemas.openxmlformats.org/officeDocument/2006/relationships/hyperlink" Target="consultantplus://offline/ref=709CC59D8FA606FA9596A6C3ADE93C28F22815635BDF6D52061B5F55CCE8885D30A3E5F74F782D445FC91C9F1A0F0F2187BFE77ABDB817jCLBX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consultantplus://offline/ref=709CC59D8FA606FA9596A6C3ADE93C28FA2F10615CDC30580E425357CBE7D74A37EAE9F64F782D4D5496198A0B5702249CA0E664A1BA16C2j0L4X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0945961D09C73DE072F5DDC73CE08371741FDD36CD78E94694E951F1F740D34BFF5682315D638561AA191E09AFuDBFX" TargetMode="Externa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0945961D09C73DE072F5C1D421E083717412D23CC17CE94694E951F1F740D34BED56DA385632CA24FF0A1C0CB0D6A516CA19C9u6BBX" TargetMode="Externa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0945961D09C73DE072F5C1D421E08371741DD03EC17AE94694E951F1F740D34BFF5682315D638561AA191E09AFuDBFX" TargetMode="Externa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435975" cy="577849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/>
              <a:t/>
            </a:r>
            <a:br>
              <a:rPr lang="ru-RU" sz="5400" b="1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" y="1071546"/>
            <a:ext cx="8892000" cy="5400675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 ПРАВОВЫЕ ОСНОВЫ МЕЖДУНАРОДНОГО ТУРИЗМА</a:t>
            </a:r>
          </a:p>
          <a:p>
            <a:r>
              <a:rPr lang="ru-RU" sz="2400" dirty="0" smtClean="0"/>
              <a:t>Общая резолюция Римской конференции ООН по международному туризму и путешествиям 1963 г., </a:t>
            </a:r>
          </a:p>
          <a:p>
            <a:r>
              <a:rPr lang="ru-RU" sz="2400" dirty="0" smtClean="0"/>
              <a:t>Заключительный </a:t>
            </a:r>
            <a:r>
              <a:rPr lang="ru-RU" sz="2400" dirty="0" smtClean="0">
                <a:hlinkClick r:id="rId2"/>
              </a:rPr>
              <a:t>акт</a:t>
            </a:r>
            <a:r>
              <a:rPr lang="ru-RU" sz="2400" dirty="0" smtClean="0"/>
              <a:t> Совещания по безопасности и сотрудничеству в Европе 1975 г. (Хельсинки), </a:t>
            </a:r>
          </a:p>
          <a:p>
            <a:r>
              <a:rPr lang="ru-RU" sz="2400" dirty="0" smtClean="0"/>
              <a:t>Манильская декларация по мировому туризму Всемирной туристской организации 1980 г. (Филиппины), </a:t>
            </a:r>
          </a:p>
          <a:p>
            <a:r>
              <a:rPr lang="ru-RU" sz="2400" dirty="0" smtClean="0"/>
              <a:t>Документ Акапулько Всемирного совещания по туризму 1982 г. (Мексика)</a:t>
            </a:r>
          </a:p>
          <a:p>
            <a:r>
              <a:rPr lang="ru-RU" sz="2400" dirty="0" smtClean="0"/>
              <a:t>Хартия туризма, одобренная на VI сессии Генеральной Ассамблеи Всемирной туристской организации, 1985 г.,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Классификация по целями туризма.</a:t>
            </a:r>
          </a:p>
          <a:p>
            <a:pPr>
              <a:buNone/>
            </a:pPr>
            <a:r>
              <a:rPr lang="ru-RU" sz="2400" dirty="0" smtClean="0"/>
              <a:t>Цели:  </a:t>
            </a:r>
          </a:p>
          <a:p>
            <a:pPr>
              <a:buNone/>
            </a:pPr>
            <a:r>
              <a:rPr lang="ru-RU" sz="2400" dirty="0" smtClean="0"/>
              <a:t>- лечебно-оздоровительная, </a:t>
            </a:r>
          </a:p>
          <a:p>
            <a:pPr>
              <a:buNone/>
            </a:pPr>
            <a:r>
              <a:rPr lang="ru-RU" sz="2400" dirty="0" smtClean="0"/>
              <a:t>- рекреационная  </a:t>
            </a:r>
          </a:p>
          <a:p>
            <a:pPr>
              <a:buFontTx/>
              <a:buChar char="-"/>
            </a:pPr>
            <a:r>
              <a:rPr lang="ru-RU" sz="2400" dirty="0" smtClean="0"/>
              <a:t>познавательная</a:t>
            </a:r>
          </a:p>
          <a:p>
            <a:pPr>
              <a:buFontTx/>
              <a:buChar char="-"/>
            </a:pPr>
            <a:r>
              <a:rPr lang="ru-RU" sz="2400" dirty="0" smtClean="0"/>
              <a:t> физкультурно-спортивная</a:t>
            </a:r>
          </a:p>
          <a:p>
            <a:pPr>
              <a:buFontTx/>
              <a:buChar char="-"/>
            </a:pPr>
            <a:r>
              <a:rPr lang="ru-RU" sz="2400" dirty="0" smtClean="0"/>
              <a:t> профессионально-деловая</a:t>
            </a:r>
          </a:p>
          <a:p>
            <a:pPr>
              <a:buFontTx/>
              <a:buChar char="-"/>
            </a:pPr>
            <a:r>
              <a:rPr lang="ru-RU" sz="2400" dirty="0" smtClean="0"/>
              <a:t> религиозная</a:t>
            </a:r>
          </a:p>
          <a:p>
            <a:pPr>
              <a:buFontTx/>
              <a:buChar char="-"/>
            </a:pPr>
            <a:r>
              <a:rPr lang="ru-RU" sz="2400" dirty="0" smtClean="0"/>
              <a:t>иные цели. </a:t>
            </a:r>
          </a:p>
          <a:p>
            <a:pPr>
              <a:buNone/>
            </a:pPr>
            <a:endParaRPr lang="ru-RU" sz="24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>ВИДЫ ТУРИЗМА С ПРАВОВОЙ ТОЧКИ</a:t>
            </a:r>
            <a:br>
              <a:rPr lang="ru-RU" sz="2400" b="1" dirty="0" smtClean="0"/>
            </a:br>
            <a:r>
              <a:rPr lang="ru-RU" sz="2400" b="1" dirty="0" smtClean="0"/>
              <a:t>ЗРЕНИЯ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Классификация по целями туризма:</a:t>
            </a: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1. спортивный туризм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2. образовательный туризм 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3. социальный туризм 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Закон Камчатского края "О краевом бюджете на 2018 год и на плановый период 2019 и 2020 годов.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Основное мероприятие "Развитие культурно-познавательного детско-юношеского туризма" -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 млн. руб.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Основное мероприятие "Развитие социального туризма на территории Камчатского края" –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6 млн. руб.</a:t>
            </a: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>ВИДЫ ТУРИЗМА С ПРАВОВОЙ ТОЧКИ</a:t>
            </a:r>
            <a:br>
              <a:rPr lang="ru-RU" sz="2400" b="1" dirty="0" smtClean="0"/>
            </a:br>
            <a:r>
              <a:rPr lang="ru-RU" sz="2400" b="1" dirty="0" smtClean="0"/>
              <a:t>ЗРЕНИЯ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Лицензирование –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ф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едеральный закон от 04.05.2011 N 99-ФЗ "О лицензировании отдельных видов деятельности".</a:t>
            </a:r>
          </a:p>
          <a:p>
            <a:pPr>
              <a:buNone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Учет субъектов деятельности -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наличие сведений о них в Едином федеральном реестре туроператоров</a:t>
            </a: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Стандартизация – ф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едеральный закон от 27.12.2002 N 184-ФЗ "О техническом регулировании" (далее - Закон о техническом регулировании),</a:t>
            </a: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Классификация -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способ государственного регулирования предусмотрен для гостиниц и иных средств размещения, горнолыжных трасс и пляжей.</a:t>
            </a: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>ГОСУДАРСТВЕННОЕ РЕГУЛИРОВАНИЕ ТУРИСТСКОЙ ИНДУСТРИИ</a:t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600" dirty="0" smtClean="0"/>
              <a:t>Для организации и оказания экстренной помощи </a:t>
            </a:r>
            <a:r>
              <a:rPr lang="ru-RU" sz="3600" b="1" dirty="0" smtClean="0"/>
              <a:t>было создано объединение туроператоров и резервный фонд</a:t>
            </a: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Объединение туроператоров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  некоммерческая организация, единое общероссийское объединение, основанное на принципе обязательного членства юридических лиц, осуществляющих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туроператорскую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деятельность в сфере выездного туризма.</a:t>
            </a:r>
          </a:p>
          <a:p>
            <a:pPr marL="0">
              <a:buNone/>
            </a:pPr>
            <a:r>
              <a:rPr lang="ru-RU" sz="2400" dirty="0" smtClean="0"/>
              <a:t>Средства резервного фонда предназначены исключительно для оказания э</a:t>
            </a:r>
            <a:r>
              <a:rPr lang="ru-RU" sz="2400" b="1" dirty="0" smtClean="0"/>
              <a:t>кстренной</a:t>
            </a:r>
            <a:r>
              <a:rPr lang="ru-RU" sz="2400" dirty="0" smtClean="0"/>
              <a:t> помощи туристам, находящимся за пределами территории Российской Федерации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ОТВЕТСТВЕННОСТЬ ПРИ РЕАЛИЗАЦИИ ТУРИСТСКИХ УСЛУГ</a:t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Объединение туроператоров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  некоммерческая организация, единое общероссийское объединение, основанное на принципе обязательного членства юридических лиц, осуществляющих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туроператорскую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деятельность в сфере выездного туризма.</a:t>
            </a:r>
          </a:p>
          <a:p>
            <a:pPr marL="0">
              <a:buNone/>
            </a:pPr>
            <a:r>
              <a:rPr lang="ru-RU" sz="2400" dirty="0" smtClean="0"/>
              <a:t>Средства резервного фонда предназначены исключительно для оказания </a:t>
            </a:r>
            <a:r>
              <a:rPr lang="ru-RU" sz="2400" b="1" dirty="0" smtClean="0"/>
              <a:t>экстренной помощи туристам</a:t>
            </a:r>
            <a:r>
              <a:rPr lang="ru-RU" sz="2400" dirty="0" smtClean="0"/>
              <a:t>, находящимся за пределами территории Российской Федерации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ОТВЕТСТВЕННОСТЬ ПРИ РЕАЛИЗАЦИИ ТУРИСТСКИХ УСЛУГ</a:t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Экстренная помощь оказывается безвозмездно на </a:t>
            </a:r>
            <a:r>
              <a:rPr lang="ru-RU" sz="2400" b="1" dirty="0" smtClean="0"/>
              <a:t>основании обращения. 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000" dirty="0" smtClean="0"/>
              <a:t>- перевозка туриста к месту окончания путешествия оптимальным маршрутом по усмотрению объединения (авиатранспортом, железнодорожным, автомобильным, водным транспортом);</a:t>
            </a:r>
          </a:p>
          <a:p>
            <a:pPr>
              <a:buFontTx/>
              <a:buChar char="-"/>
            </a:pPr>
            <a:r>
              <a:rPr lang="ru-RU" sz="2000" dirty="0" smtClean="0"/>
              <a:t>временное проживание туриста, если период вынужденного ожидания составляет более 12 часов;</a:t>
            </a:r>
          </a:p>
          <a:p>
            <a:pPr>
              <a:buFontTx/>
              <a:buChar char="-"/>
            </a:pPr>
            <a:r>
              <a:rPr lang="ru-RU" sz="2000" dirty="0" smtClean="0"/>
              <a:t>доставка туриста от места расположения гостиницы или иного средства размещения в стране временного пребывания до пункта начала осуществления перевозки к месту окончания путешествия (</a:t>
            </a:r>
            <a:r>
              <a:rPr lang="ru-RU" sz="2000" dirty="0" err="1" smtClean="0"/>
              <a:t>трансфер</a:t>
            </a:r>
            <a:r>
              <a:rPr lang="ru-RU" sz="2000" dirty="0" smtClean="0"/>
              <a:t>);   питание туриста;</a:t>
            </a:r>
          </a:p>
          <a:p>
            <a:pPr>
              <a:buFontTx/>
              <a:buChar char="-"/>
            </a:pPr>
            <a:r>
              <a:rPr lang="ru-RU" sz="2000" dirty="0" smtClean="0"/>
              <a:t>неотложная медицинская и правовая помощь;</a:t>
            </a:r>
          </a:p>
          <a:p>
            <a:pPr>
              <a:buFontTx/>
              <a:buChar char="-"/>
            </a:pPr>
            <a:r>
              <a:rPr lang="ru-RU" sz="2000" dirty="0" smtClean="0"/>
              <a:t>услуги по обеспечению хранения багажа.</a:t>
            </a: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ОТВЕТСТВЕННОСТЬ ПРИ РЕАЛИЗАЦИИ ТУРИСТСКИХ УСЛУГ</a:t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400" b="1" dirty="0" smtClean="0"/>
              <a:t>Система гарантов исполнения туроператором своих обязательств</a:t>
            </a:r>
            <a:endParaRPr lang="ru-RU" sz="2400" dirty="0" smtClean="0"/>
          </a:p>
          <a:p>
            <a:r>
              <a:rPr lang="ru-RU" sz="2400" dirty="0" smtClean="0"/>
              <a:t>-  резервный фонд объединения туроператоров в сфере выездного туризма. </a:t>
            </a:r>
          </a:p>
          <a:p>
            <a:r>
              <a:rPr lang="ru-RU" sz="2400" dirty="0" smtClean="0"/>
              <a:t>- страхование ответственности туроператора,</a:t>
            </a:r>
          </a:p>
          <a:p>
            <a:r>
              <a:rPr lang="ru-RU" sz="2400" dirty="0" smtClean="0"/>
              <a:t>- банковская гарантия, </a:t>
            </a:r>
          </a:p>
          <a:p>
            <a:r>
              <a:rPr lang="ru-RU" sz="2400" dirty="0" smtClean="0"/>
              <a:t>- фонд персональной ответственности туроператора</a:t>
            </a:r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ОТВЕТСТВЕННОСТЬ ПРИ РЕАЛИЗАЦИИ ТУРИСТСКИХ УСЛУГ</a:t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>
              <a:buNone/>
            </a:pPr>
            <a:r>
              <a:rPr lang="ru-RU" sz="2400" dirty="0" smtClean="0"/>
              <a:t>Страхование имущественных интересов туристов является</a:t>
            </a:r>
            <a:r>
              <a:rPr lang="ru-RU" sz="2400" b="1" dirty="0" smtClean="0"/>
              <a:t> добровольным!</a:t>
            </a:r>
          </a:p>
          <a:p>
            <a:pPr marL="0">
              <a:buNone/>
            </a:pPr>
            <a:r>
              <a:rPr lang="ru-RU" sz="2400" dirty="0" smtClean="0"/>
              <a:t>Туроператор (</a:t>
            </a:r>
            <a:r>
              <a:rPr lang="ru-RU" sz="2400" dirty="0" err="1" smtClean="0"/>
              <a:t>турагент</a:t>
            </a:r>
            <a:r>
              <a:rPr lang="ru-RU" sz="2400" dirty="0" smtClean="0"/>
              <a:t>) обязан разъяснить туристу </a:t>
            </a:r>
            <a:r>
              <a:rPr lang="ru-RU" sz="2400" b="1" dirty="0" smtClean="0"/>
              <a:t>под личную подпись</a:t>
            </a:r>
            <a:r>
              <a:rPr lang="ru-RU" sz="2400" dirty="0" smtClean="0"/>
              <a:t>, что в случае отказа от заключения договора добровольного страхования расходы на оказание медицинской помощи в экстренной и неотложной формах в стране временного пребывания несет сам турист, а расходы на возвращение тела (останков) несут лица, заинтересованные в возвращении тела (останков).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ОТВЕТСТВЕННОСТЬ ПРИ РЕАЛИЗАЦИИ ТУРИСТСКИХ УСЛУГ</a:t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r>
              <a:rPr lang="ru-RU" sz="2400" dirty="0" smtClean="0"/>
              <a:t>Страховой полис оформляется на русском языке и государственном языке страны временного пребывания.</a:t>
            </a:r>
          </a:p>
          <a:p>
            <a:r>
              <a:rPr lang="ru-RU" sz="2400" dirty="0" smtClean="0"/>
              <a:t>Как правило, в стоимость тура включаются услуги по страхованию, перевозке и </a:t>
            </a:r>
            <a:r>
              <a:rPr lang="ru-RU" sz="2400" dirty="0" err="1" smtClean="0"/>
              <a:t>трансферу</a:t>
            </a:r>
            <a:r>
              <a:rPr lang="ru-RU" sz="2400" dirty="0" smtClean="0"/>
              <a:t>, поэтому туристская фирма должна проинформировать туриста о страховщике с указанием его юридического адреса, правилах страхования граждан, выезжающих за границу, установленных страховщиком (если эти правила не прилагаются к договору страхования и полису).</a:t>
            </a:r>
          </a:p>
          <a:p>
            <a:r>
              <a:rPr lang="ru-RU" sz="2400" dirty="0" smtClean="0"/>
              <a:t>Туристу необходимо предоставить адреса и телефоны филиалов, представительств или страховых агентов страховой компании, а также информацию о том, куда ему нужно будет обратиться, если с ним произойдет несчастный случай.</a:t>
            </a: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ОТВЕТСТВЕННОСТЬ ПРИ РЕАЛИЗАЦИИ ТУРИСТСКИХ УСЛУГ</a:t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dirty="0" smtClean="0"/>
              <a:t>Двусторонние договоры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49"/>
            <a:ext cx="8352000" cy="4536000"/>
          </a:xfrm>
        </p:spPr>
        <p:txBody>
          <a:bodyPr/>
          <a:lstStyle/>
          <a:p>
            <a:r>
              <a:rPr lang="ru-RU" sz="2000" dirty="0" smtClean="0"/>
              <a:t>- </a:t>
            </a:r>
            <a:r>
              <a:rPr lang="ru-RU" sz="2000" dirty="0" smtClean="0">
                <a:hlinkClick r:id="rId2"/>
              </a:rPr>
              <a:t>Соглашение</a:t>
            </a:r>
            <a:r>
              <a:rPr lang="ru-RU" sz="2000" dirty="0" smtClean="0"/>
              <a:t> между Правительством Российской Федерации и Правительством Австрийской Республики о сотрудничестве в области туризма (Москва, 28 января 2002 г.);</a:t>
            </a:r>
          </a:p>
          <a:p>
            <a:r>
              <a:rPr lang="ru-RU" sz="2000" dirty="0" smtClean="0"/>
              <a:t>- </a:t>
            </a:r>
            <a:r>
              <a:rPr lang="ru-RU" sz="2000" dirty="0" smtClean="0">
                <a:hlinkClick r:id="rId3"/>
              </a:rPr>
              <a:t>Соглашение</a:t>
            </a:r>
            <a:r>
              <a:rPr lang="ru-RU" sz="2000" dirty="0" smtClean="0"/>
              <a:t> между Правительством Российской Федерации и Кабинетом министров Республики Беларусь о сотрудничестве в области туризма (Минск, 21 февраля 1995 г.);</a:t>
            </a:r>
          </a:p>
          <a:p>
            <a:r>
              <a:rPr lang="ru-RU" sz="2000" dirty="0" smtClean="0"/>
              <a:t>- </a:t>
            </a:r>
            <a:r>
              <a:rPr lang="ru-RU" sz="2000" dirty="0" smtClean="0">
                <a:hlinkClick r:id="rId4"/>
              </a:rPr>
              <a:t>Соглашение</a:t>
            </a:r>
            <a:r>
              <a:rPr lang="ru-RU" sz="2000" dirty="0" smtClean="0"/>
              <a:t> между Правительством Российской Федерации и Правительством Арабской Республики Египет о сотрудничестве в сфере туризма (Москва, 15 марта 2008 г.);</a:t>
            </a:r>
          </a:p>
          <a:p>
            <a:r>
              <a:rPr lang="ru-RU" sz="2000" dirty="0" smtClean="0"/>
              <a:t>- </a:t>
            </a:r>
            <a:r>
              <a:rPr lang="ru-RU" sz="2000" dirty="0" smtClean="0">
                <a:hlinkClick r:id="rId5"/>
              </a:rPr>
              <a:t>Соглашение</a:t>
            </a:r>
            <a:r>
              <a:rPr lang="ru-RU" sz="2000" dirty="0" smtClean="0"/>
              <a:t> между Правительством Российской Федерации и Правительством Французской Республики о сотрудничестве в области туризма (Париж, 11 февраля 2003 г.) и т.д.</a:t>
            </a:r>
          </a:p>
          <a:p>
            <a:r>
              <a:rPr lang="ru-RU" sz="2000" dirty="0" smtClean="0">
                <a:hlinkClick r:id="rId6"/>
              </a:rPr>
              <a:t>Указ</a:t>
            </a:r>
            <a:r>
              <a:rPr lang="ru-RU" sz="2000" dirty="0" smtClean="0"/>
              <a:t> Президента РФ от 5 ноября 1998 г. N 1330 "Об утверждении Положения о Консульском учреждении Российской Федерации"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None/>
            </a:pPr>
            <a:r>
              <a:rPr lang="ru-RU" sz="2400" dirty="0" smtClean="0"/>
              <a:t>Основанием для выплаты страхового возмещения по договору страхования ответственности туроператора либо уплаты денежной суммы по банковской гарантии является факт причинения туристу и (или) иному заказчику реального ущерба по причине неисполнения туроператором своих обязательств по договору о реализации туристского продукта </a:t>
            </a:r>
            <a:r>
              <a:rPr lang="ru-RU" sz="2400" b="1" dirty="0" smtClean="0"/>
              <a:t>в связи с прекращением </a:t>
            </a:r>
            <a:r>
              <a:rPr lang="ru-RU" sz="2400" b="1" dirty="0" err="1" smtClean="0"/>
              <a:t>туроператорской</a:t>
            </a:r>
            <a:r>
              <a:rPr lang="ru-RU" sz="2400" b="1" dirty="0" smtClean="0"/>
              <a:t> деятельности </a:t>
            </a:r>
            <a:r>
              <a:rPr lang="ru-RU" sz="2400" dirty="0" smtClean="0"/>
              <a:t>по причине невозможности исполнения туроператором всех обязательств по договорам о реализации туристского продукта.</a:t>
            </a:r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>СТРАХОВАНИЕ ПРИ ОСУЩЕСТВЛЕНИИ ТУРОПЕРАТОРСКОЙ ДЕЯТЕЛЬНОСТИ </a:t>
            </a:r>
            <a:endParaRPr lang="ru-RU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None/>
            </a:pPr>
            <a:endParaRPr lang="ru-RU" sz="2400" b="1" dirty="0" smtClean="0"/>
          </a:p>
          <a:p>
            <a:pPr marL="0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Фонд персональной ответственности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 используется в целях возмещения реального ущерба, возникшего в результате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неисполнения туроператором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своих обязательств. </a:t>
            </a:r>
          </a:p>
          <a:p>
            <a:pPr marL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Если такой фонд не достиг максимального размера, то он применяется только после использования средств страховой компании (ст. 11.6 ФЗ № 132).</a:t>
            </a:r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Фонд персональной ответственности туроператора как один из способов  обеспечения</a:t>
            </a:r>
            <a:r>
              <a:rPr lang="ru-RU" sz="2400" dirty="0" smtClean="0">
                <a:hlinkClick r:id="rId2"/>
              </a:rPr>
              <a:t> </a:t>
            </a:r>
            <a:r>
              <a:rPr lang="ru-RU" sz="2400" dirty="0" smtClean="0"/>
              <a:t>исполнения обязательств</a:t>
            </a:r>
            <a:endParaRPr lang="ru-RU" sz="2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None/>
            </a:pPr>
            <a:endParaRPr lang="ru-RU" sz="2400" b="1" dirty="0" smtClean="0"/>
          </a:p>
          <a:p>
            <a:pPr marL="0">
              <a:buNone/>
            </a:pPr>
            <a:r>
              <a:rPr lang="ru-RU" sz="2400" dirty="0" smtClean="0"/>
              <a:t>Преимущества для туроператоров:</a:t>
            </a:r>
          </a:p>
          <a:p>
            <a:pPr marL="0">
              <a:buNone/>
            </a:pPr>
            <a:r>
              <a:rPr lang="ru-RU" sz="2400" dirty="0" smtClean="0"/>
              <a:t>1. при достижении вышеуказанным фондом максимального размера отпадает необходимость в финансовом обеспечении ответственности туроператора, применение которого сопровождается рядом трудностей. </a:t>
            </a:r>
          </a:p>
          <a:p>
            <a:pPr marL="0">
              <a:buNone/>
            </a:pPr>
            <a:r>
              <a:rPr lang="ru-RU" sz="2400" dirty="0" smtClean="0"/>
              <a:t>2. туроператоры имеют возможность постепенного пополнения такого фонда, находящегося в их собственности, что исключает необходимость срочного изыскания и внесения больших денежных сумм.</a:t>
            </a:r>
          </a:p>
          <a:p>
            <a:pPr marL="0">
              <a:buNone/>
            </a:pPr>
            <a:r>
              <a:rPr lang="ru-RU" sz="2400" dirty="0" smtClean="0"/>
              <a:t>3. возможность сразу сформировать данный фонд, оплатив его максимальный размер - не менее 7% от общей цены туристского продукта. </a:t>
            </a:r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Фонд персональной ответственности туроператора как один из способов  обеспечения</a:t>
            </a:r>
            <a:r>
              <a:rPr lang="ru-RU" sz="2400" dirty="0" smtClean="0">
                <a:hlinkClick r:id="rId2"/>
              </a:rPr>
              <a:t> </a:t>
            </a:r>
            <a:r>
              <a:rPr lang="ru-RU" sz="2400" dirty="0" smtClean="0"/>
              <a:t>исполнения обязательств</a:t>
            </a:r>
            <a:endParaRPr lang="ru-RU" sz="2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None/>
            </a:pPr>
            <a:r>
              <a:rPr lang="ru-RU" sz="2000" dirty="0" smtClean="0"/>
              <a:t>Недостатки:</a:t>
            </a:r>
          </a:p>
          <a:p>
            <a:pPr marL="0">
              <a:buNone/>
            </a:pPr>
            <a:r>
              <a:rPr lang="ru-RU" sz="2000" dirty="0" smtClean="0"/>
              <a:t>Во-первых, туроператорам сложно внести денежную сумму, достаточную для обеспечения максимального размера фонда, в результате чего им приходится одновременно нести обязанность по уплате взносов в резервный и персональный фонды и бремя финансового обеспечения. </a:t>
            </a:r>
          </a:p>
          <a:p>
            <a:pPr marL="0">
              <a:buNone/>
            </a:pPr>
            <a:r>
              <a:rPr lang="ru-RU" sz="2000" dirty="0" smtClean="0"/>
              <a:t>Во-вторых, возможность отнесения туроператором на себестоимость туристского продукта затрат, связанных с уплатой взносов в фонд, неизбежно приведет к снижению уровня доступности туристских услуг для рядовых российских потребителей. </a:t>
            </a:r>
          </a:p>
          <a:p>
            <a:pPr marL="0">
              <a:buNone/>
            </a:pPr>
            <a:r>
              <a:rPr lang="ru-RU" sz="2000" dirty="0" smtClean="0"/>
              <a:t>В-третьих, потребителям туристских услуг достаточно сложно разобраться с порядком использования законодательных инструментов финансового обеспечения ответственности туроператора.</a:t>
            </a:r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Фонд персональной ответственности туроператора как один из способов  обеспечения</a:t>
            </a:r>
            <a:r>
              <a:rPr lang="ru-RU" sz="2400" dirty="0" smtClean="0">
                <a:hlinkClick r:id="rId2"/>
              </a:rPr>
              <a:t> </a:t>
            </a:r>
            <a:r>
              <a:rPr lang="ru-RU" sz="2400" dirty="0" smtClean="0"/>
              <a:t>исполнения обязательств</a:t>
            </a:r>
            <a:endParaRPr lang="ru-RU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None/>
            </a:pPr>
            <a:endParaRPr lang="ru-RU" sz="2400" b="1" dirty="0" smtClean="0"/>
          </a:p>
          <a:p>
            <a:r>
              <a:rPr lang="ru-RU" sz="2400" dirty="0" smtClean="0"/>
              <a:t>Договор о реализации </a:t>
            </a:r>
            <a:r>
              <a:rPr lang="ru-RU" sz="2400" dirty="0" err="1" smtClean="0"/>
              <a:t>турпродукта</a:t>
            </a:r>
            <a:r>
              <a:rPr lang="ru-RU" sz="2400" dirty="0" smtClean="0"/>
              <a:t>, заключаемый между туристом и </a:t>
            </a:r>
            <a:r>
              <a:rPr lang="ru-RU" sz="2400" dirty="0" err="1" smtClean="0"/>
              <a:t>турагентом</a:t>
            </a:r>
            <a:r>
              <a:rPr lang="ru-RU" sz="2400" dirty="0" smtClean="0"/>
              <a:t>, должен помимо основной информации включать сведения о: </a:t>
            </a:r>
          </a:p>
          <a:p>
            <a:r>
              <a:rPr lang="ru-RU" sz="2400" dirty="0" err="1" smtClean="0"/>
              <a:t>турагенте</a:t>
            </a:r>
            <a:r>
              <a:rPr lang="ru-RU" sz="2400" dirty="0" smtClean="0"/>
              <a:t> (наименование и адрес); </a:t>
            </a:r>
          </a:p>
          <a:p>
            <a:r>
              <a:rPr lang="ru-RU" sz="2400" dirty="0" smtClean="0"/>
              <a:t>туроператоре, сформировавшем тур (наименование, адрес, его гарантии, членство в объединении, реестровый номер); </a:t>
            </a:r>
          </a:p>
          <a:p>
            <a:r>
              <a:rPr lang="ru-RU" sz="2400" dirty="0" smtClean="0"/>
              <a:t>потребительских свойствах </a:t>
            </a:r>
            <a:r>
              <a:rPr lang="ru-RU" sz="2400" dirty="0" err="1" smtClean="0"/>
              <a:t>турпродукта</a:t>
            </a:r>
            <a:r>
              <a:rPr lang="ru-RU" sz="2400" dirty="0" smtClean="0"/>
              <a:t>; </a:t>
            </a:r>
          </a:p>
          <a:p>
            <a:r>
              <a:rPr lang="ru-RU" sz="2400" dirty="0" smtClean="0"/>
              <a:t>возможностях туриста обращаться с требованием возмещения ущерба непосредственно к организации, предоставившей туроператору финансовое обеспечение.</a:t>
            </a:r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ДОГОВОР</a:t>
            </a:r>
            <a:r>
              <a:rPr lang="ru-RU" sz="2400" dirty="0" smtClean="0"/>
              <a:t> </a:t>
            </a:r>
            <a:r>
              <a:rPr lang="ru-RU" sz="2400" b="1" dirty="0" smtClean="0"/>
              <a:t>О РЕАЛИЗАЦИИ ТУРИСТСКОГО ПРОДУКТА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Договор предполагает выплату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турагенту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вознаграждения продвижение и реализацию туров (агентскую комиссию, имеющей три формы: 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определенный процент от стоимости реализуемых туров (в среднем 5-12%); 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фиксированная денежная сумма, не зависящая от цены тура (обычно не менее 1500-2000 руб. за проданный тур);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редкий и невыгодный для туроператора вариант, предполагающий агентскую наценку на отпускную цену его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турпродукта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>порядок формирования доходов турагентства</a:t>
            </a:r>
            <a:endParaRPr lang="ru-RU" sz="2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Турагент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отвечает перед туристом за предоставление достоверной и полной информации, за правильность заключения договора, </a:t>
            </a:r>
          </a:p>
          <a:p>
            <a:pPr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Туроператор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- за качество сформированного туристского продукта. 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!!!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Турагент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не отвечает за качество туристских услуг</a:t>
            </a:r>
          </a:p>
          <a:p>
            <a:pPr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ответственность</a:t>
            </a:r>
            <a:endParaRPr lang="ru-RU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dirty="0" err="1" smtClean="0"/>
              <a:t>Турорганизатор</a:t>
            </a:r>
            <a:r>
              <a:rPr lang="ru-RU" sz="2400" dirty="0" smtClean="0"/>
              <a:t> - продажа </a:t>
            </a:r>
            <a:r>
              <a:rPr lang="ru-RU" sz="2400" dirty="0" err="1" smtClean="0"/>
              <a:t>турагентом</a:t>
            </a:r>
            <a:r>
              <a:rPr lang="ru-RU" sz="2400" dirty="0" smtClean="0"/>
              <a:t> собственного </a:t>
            </a:r>
            <a:r>
              <a:rPr lang="ru-RU" sz="2400" dirty="0" err="1" smtClean="0"/>
              <a:t>турпродукта</a:t>
            </a:r>
            <a:r>
              <a:rPr lang="ru-RU" sz="2400" dirty="0" smtClean="0"/>
              <a:t>, сформированного из приобретенных у контрагентов сертифицированных услуг;</a:t>
            </a:r>
          </a:p>
          <a:p>
            <a:pPr>
              <a:buNone/>
            </a:pPr>
            <a:r>
              <a:rPr lang="ru-RU" sz="2400" dirty="0" err="1" smtClean="0"/>
              <a:t>Турагент</a:t>
            </a:r>
            <a:r>
              <a:rPr lang="ru-RU" sz="2400" dirty="0" smtClean="0"/>
              <a:t> заключает посреднические договоры не с туроператором, а с туристом о приобретении отдельных составляющих туристского продукта. </a:t>
            </a:r>
          </a:p>
          <a:p>
            <a:pPr>
              <a:buNone/>
            </a:pPr>
            <a:r>
              <a:rPr lang="ru-RU" sz="2400" dirty="0" smtClean="0"/>
              <a:t>Пример: ситуация, когда </a:t>
            </a:r>
            <a:r>
              <a:rPr lang="ru-RU" sz="2400" dirty="0" err="1" smtClean="0"/>
              <a:t>турагент</a:t>
            </a:r>
            <a:r>
              <a:rPr lang="ru-RU" sz="2400" dirty="0" smtClean="0"/>
              <a:t>, действуя по поручению клиента, бронирует нужную гостиницу и (или) приобретает у перевозчика проездные документы, заключает договоры, направленные на получение туристом услуг по проживанию, питанию, экскурсиям с одним туроператором, а по перевозке и </a:t>
            </a:r>
            <a:r>
              <a:rPr lang="ru-RU" sz="2400" dirty="0" err="1" smtClean="0"/>
              <a:t>трансферу</a:t>
            </a:r>
            <a:r>
              <a:rPr lang="ru-RU" sz="2400" dirty="0" smtClean="0"/>
              <a:t> с другим.</a:t>
            </a: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ответственность</a:t>
            </a:r>
            <a:endParaRPr lang="ru-RU" sz="2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800" b="1" dirty="0" smtClean="0"/>
              <a:t>подмена</a:t>
            </a:r>
            <a:r>
              <a:rPr lang="ru-RU" sz="2400" dirty="0" smtClean="0"/>
              <a:t> договора о реализации туристского продукта договором агентирования, согласно которому </a:t>
            </a:r>
            <a:r>
              <a:rPr lang="ru-RU" sz="2400" dirty="0" err="1" smtClean="0"/>
              <a:t>турагент</a:t>
            </a:r>
            <a:r>
              <a:rPr lang="ru-RU" sz="2400" dirty="0" smtClean="0"/>
              <a:t>, получая от исполнителей услуги, реализует туристам их комплекс за общую цену. </a:t>
            </a:r>
          </a:p>
          <a:p>
            <a:pPr>
              <a:buNone/>
            </a:pPr>
            <a:r>
              <a:rPr lang="ru-RU" sz="2400" dirty="0" smtClean="0"/>
              <a:t>Ответственность за любые нарушения, связанные с порядком предоставления услуг, ложится на третьи лица - то есть на исполнителей услуг, с которыми заключены соответствующие договоры. </a:t>
            </a:r>
          </a:p>
          <a:p>
            <a:pPr>
              <a:buNone/>
            </a:pPr>
            <a:r>
              <a:rPr lang="ru-RU" sz="2400" dirty="0" smtClean="0"/>
              <a:t>Согласно </a:t>
            </a:r>
            <a:r>
              <a:rPr lang="ru-RU" sz="2400" b="1" dirty="0" smtClean="0">
                <a:hlinkClick r:id="rId2"/>
              </a:rPr>
              <a:t>п. 2 ст. 170</a:t>
            </a:r>
            <a:r>
              <a:rPr lang="ru-RU" sz="2400" dirty="0" smtClean="0"/>
              <a:t> ГК РФ указанные сделки можно квалифицировать как притворные, направленные на прикрытие сделок в рамках договора о реализации </a:t>
            </a:r>
            <a:r>
              <a:rPr lang="ru-RU" sz="2400" dirty="0" err="1" smtClean="0"/>
              <a:t>турпродукта</a:t>
            </a:r>
            <a:r>
              <a:rPr lang="ru-RU" sz="2400" dirty="0" smtClean="0"/>
              <a:t>.</a:t>
            </a: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ответственность</a:t>
            </a:r>
            <a:endParaRPr lang="ru-RU" sz="24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None/>
            </a:pPr>
            <a:endParaRPr lang="ru-RU" sz="2400" b="1" dirty="0" smtClean="0"/>
          </a:p>
          <a:p>
            <a:pPr marL="0">
              <a:buNone/>
            </a:pPr>
            <a:r>
              <a:rPr lang="ru-RU" sz="2400" dirty="0" err="1" smtClean="0"/>
              <a:t>Турпродукт</a:t>
            </a:r>
            <a:r>
              <a:rPr lang="ru-RU" sz="2400" dirty="0" smtClean="0"/>
              <a:t> в </a:t>
            </a:r>
            <a:r>
              <a:rPr lang="ru-RU" sz="2400" b="1" dirty="0" smtClean="0">
                <a:hlinkClick r:id="rId2"/>
              </a:rPr>
              <a:t>ст. 1</a:t>
            </a:r>
            <a:r>
              <a:rPr lang="ru-RU" sz="2400" dirty="0" smtClean="0"/>
              <a:t> Закона об основах в обязательном порядке должен включать две услуги - </a:t>
            </a:r>
            <a:r>
              <a:rPr lang="ru-RU" sz="2400" b="1" dirty="0" smtClean="0"/>
              <a:t>перевозку</a:t>
            </a:r>
            <a:r>
              <a:rPr lang="ru-RU" sz="2400" dirty="0" smtClean="0"/>
              <a:t> и </a:t>
            </a:r>
            <a:r>
              <a:rPr lang="ru-RU" sz="2400" b="1" dirty="0" smtClean="0"/>
              <a:t>размещение</a:t>
            </a:r>
            <a:r>
              <a:rPr lang="ru-RU" sz="2400" dirty="0" smtClean="0"/>
              <a:t>, оказываемые за общую цену.</a:t>
            </a:r>
          </a:p>
          <a:p>
            <a:pPr marL="0">
              <a:buNone/>
            </a:pPr>
            <a:r>
              <a:rPr lang="ru-RU" sz="2400" dirty="0" smtClean="0"/>
              <a:t>Однако в практике туристского обслуживания очень часто встречаются ситуации, когда турист предпочитает проблему перевозки решать самостоятельно, а все остальные услуги приобретает у турагентства. В этом случае речь о тур продукте уже вести нельзя, что, однако, не отменяет факт туристского обслуживания, оказания туристских услуг. </a:t>
            </a:r>
          </a:p>
          <a:p>
            <a:pPr marL="0">
              <a:buNone/>
            </a:pPr>
            <a:r>
              <a:rPr lang="ru-RU" sz="2400" dirty="0" smtClean="0"/>
              <a:t>В указанной ситуации весьма сложно оспорить законность осуществления </a:t>
            </a:r>
            <a:r>
              <a:rPr lang="ru-RU" sz="2400" dirty="0" err="1" smtClean="0"/>
              <a:t>турорганизаторской</a:t>
            </a:r>
            <a:r>
              <a:rPr lang="ru-RU" sz="2400" dirty="0" smtClean="0"/>
              <a:t> деятельности.</a:t>
            </a:r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ответственность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935163"/>
            <a:ext cx="8229600" cy="4389437"/>
          </a:xfrm>
        </p:spPr>
        <p:txBody>
          <a:bodyPr/>
          <a:lstStyle/>
          <a:p>
            <a:pPr algn="just"/>
            <a:r>
              <a:rPr lang="ru-RU" dirty="0" smtClean="0"/>
              <a:t>Законодательство о туристской деятельности носит комплексный характер: правила, регулирующие отношения в сфере туризма, содержатся в нормативных правовых актах публичных и частных отраслей права (административное, гражданское и др.) и не сведены в один нормативный правовой акт.</a:t>
            </a:r>
          </a:p>
          <a:p>
            <a:pPr algn="just"/>
            <a:r>
              <a:rPr lang="ru-RU" dirty="0" smtClean="0"/>
              <a:t>Во Франции применительно к сфере туризма принят и действует кодифицированный акт - Кодекс туризма Франции.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571480"/>
            <a:ext cx="8858280" cy="1143000"/>
          </a:xfrm>
        </p:spPr>
        <p:txBody>
          <a:bodyPr/>
          <a:lstStyle/>
          <a:p>
            <a:pPr algn="ctr"/>
            <a:r>
              <a:rPr lang="ru-RU" sz="2800" dirty="0" smtClean="0"/>
              <a:t>Правовое регулирование туристской деятельности в Российской Федерации</a:t>
            </a:r>
            <a:endParaRPr lang="ru-RU" sz="2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None/>
            </a:pPr>
            <a:endParaRPr lang="ru-RU" sz="2400" b="1" dirty="0" smtClean="0"/>
          </a:p>
          <a:p>
            <a:pPr marL="0"/>
            <a:r>
              <a:rPr lang="ru-RU" sz="2000" b="1" dirty="0" smtClean="0"/>
              <a:t>Расторжение договора в связи с существенным изменением обстоятельств:</a:t>
            </a:r>
          </a:p>
          <a:p>
            <a:pPr marL="0">
              <a:buNone/>
            </a:pPr>
            <a:r>
              <a:rPr lang="ru-RU" sz="2000" dirty="0" smtClean="0"/>
              <a:t>ухудшение условий путешествия, указанных в договоре; изменение сроков его совершения; непредвиденный рост транспортных тарифов; невозможность совершения туристом поездки по независящим от него обстоятельствам (болезнь туриста, отказ в выдаче визы и другие обстоятельства).</a:t>
            </a:r>
          </a:p>
          <a:p>
            <a:pPr marL="0"/>
            <a:r>
              <a:rPr lang="ru-RU" sz="2000" b="1" dirty="0" smtClean="0"/>
              <a:t>Расторжение договора в связи с появлением обстоятельств, угрожающих жизни и здоровью туристов</a:t>
            </a:r>
          </a:p>
          <a:p>
            <a:pPr marL="0">
              <a:buNone/>
            </a:pPr>
            <a:r>
              <a:rPr lang="ru-RU" sz="2000" dirty="0" smtClean="0"/>
              <a:t>Предупреждать туристов об угрозе безопасности имеет право Федеральное агентство по туризму.</a:t>
            </a:r>
          </a:p>
          <a:p>
            <a:pPr marL="0"/>
            <a:r>
              <a:rPr lang="ru-RU" sz="2000" b="1" dirty="0" smtClean="0"/>
              <a:t>Расторжение договора в связи с </a:t>
            </a:r>
            <a:r>
              <a:rPr lang="ru-RU" sz="2000" b="1" dirty="0" err="1" smtClean="0"/>
              <a:t>непредоставлением</a:t>
            </a:r>
            <a:r>
              <a:rPr lang="ru-RU" sz="2000" b="1" dirty="0" smtClean="0"/>
              <a:t> или предоставлением недостоверной информации о потребительских свойствах туристского продукта</a:t>
            </a:r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118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РАСТОРЖЕНИЕ ДОГОВОРА О РЕАЛИЗАЦИИ ТУРИСТСКОГО ПРОДУКТА</a:t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None/>
            </a:pPr>
            <a:endParaRPr lang="ru-RU" sz="2400" b="1" dirty="0" smtClean="0"/>
          </a:p>
          <a:p>
            <a:pPr marL="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Существенное изменение обстоятельств</a:t>
            </a:r>
          </a:p>
          <a:p>
            <a:pPr marL="0"/>
            <a:endParaRPr lang="ru-RU" sz="2000" b="1" dirty="0" smtClean="0">
              <a:latin typeface="Arial" pitchFamily="34" charset="0"/>
              <a:cs typeface="Arial" pitchFamily="34" charset="0"/>
              <a:hlinkClick r:id="rId2"/>
            </a:endParaRPr>
          </a:p>
          <a:p>
            <a:pPr marL="0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  <a:hlinkClick r:id="rId2"/>
              </a:rPr>
              <a:t>ст. 451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ГК РФ. Изменение обстоятельств признается существенным, когда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они изменились настолько, что если бы стороны могли это разумно предвидеть, договор вообще не был бы ими заключен или был бы заключен на значительно отличающихся условиях.</a:t>
            </a:r>
          </a:p>
          <a:p>
            <a:pPr marL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Примеры: ухудшение условий путешествия, указанных в договоре; изменение сроков его совершения; непредвиденный рост транспортных тарифов; невозможность совершения туристом поездки по независящим от него обстоятельствам (болезнь туриста, отказ в выдаче визы и другие обстоятельства).</a:t>
            </a:r>
          </a:p>
          <a:p>
            <a:pPr marL="0">
              <a:buNone/>
            </a:pPr>
            <a:r>
              <a:rPr lang="ru-RU" sz="2000" b="1" dirty="0" smtClean="0"/>
              <a:t>Не  применяется</a:t>
            </a:r>
            <a:r>
              <a:rPr lang="ru-RU" sz="2000" dirty="0" smtClean="0"/>
              <a:t>: а) задержка туристов на границе по причине неисполненных обязательств, наложенных судом; б) нарушения в оформлении документов, допущенные по вине и умыслу туристов; в) участие в судебных процессах в качестве обвиняемого и т.д.</a:t>
            </a:r>
          </a:p>
          <a:p>
            <a:pPr marL="0"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>
              <a:buNone/>
            </a:pPr>
            <a:endParaRPr lang="ru-RU" sz="20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118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РАСТОРЖЕНИЕ ДОГОВОРА О РЕАЛИЗАЦИИ ТУРИСТСКОГО ПРОДУКТА</a:t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None/>
            </a:pPr>
            <a:endParaRPr lang="ru-RU" sz="2400" b="1" dirty="0" smtClean="0"/>
          </a:p>
          <a:p>
            <a:pPr marL="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Существенное изменение обстоятельств</a:t>
            </a:r>
          </a:p>
          <a:p>
            <a:pPr marL="0"/>
            <a:endParaRPr lang="ru-RU" sz="2000" b="1" dirty="0" smtClean="0">
              <a:latin typeface="Arial" pitchFamily="34" charset="0"/>
              <a:cs typeface="Arial" pitchFamily="34" charset="0"/>
              <a:hlinkClick r:id="rId2"/>
            </a:endParaRPr>
          </a:p>
          <a:p>
            <a:pPr marL="0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  <a:hlinkClick r:id="rId2"/>
              </a:rPr>
              <a:t>ст. 451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ГК РФ. Изменение обстоятельств признается существенным, когда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они изменились настолько, что если бы стороны могли это разумно предвидеть, договор вообще не был бы ими заключен или был бы заключен на значительно отличающихся условиях.</a:t>
            </a:r>
          </a:p>
          <a:p>
            <a:pPr marL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Примеры: ухудшение условий путешествия, указанных в договоре; изменение сроков его совершения; непредвиденный рост транспортных тарифов; невозможность совершения туристом поездки по независящим от него обстоятельствам (болезнь туриста, отказ в выдаче визы и другие обстоятельства).</a:t>
            </a:r>
          </a:p>
          <a:p>
            <a:pPr marL="0">
              <a:buNone/>
            </a:pPr>
            <a:r>
              <a:rPr lang="ru-RU" sz="2000" b="1" dirty="0" smtClean="0"/>
              <a:t>Не  применяется</a:t>
            </a:r>
            <a:r>
              <a:rPr lang="ru-RU" sz="2000" dirty="0" smtClean="0"/>
              <a:t>: а) задержка туристов на границе по причине неисполненных обязательств, наложенных судом; б) нарушения в оформлении документов, допущенные по вине и умыслу туристов; в) участие в судебных процессах в качестве обвиняемого и т.д.</a:t>
            </a:r>
          </a:p>
          <a:p>
            <a:pPr marL="0"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>
              <a:buNone/>
            </a:pPr>
            <a:endParaRPr lang="ru-RU" sz="20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118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РАСТОРЖЕНИЕ ДОГОВОРА О РЕАЛИЗАЦИИ ТУРИСТСКОГО ПРОДУКТА</a:t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None/>
            </a:pPr>
            <a:r>
              <a:rPr lang="ru-RU" sz="2000" dirty="0" smtClean="0"/>
              <a:t>Появление обстоятельств, угрожающих жизни и здоровью туристов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>
              <a:buNone/>
            </a:pPr>
            <a:r>
              <a:rPr lang="ru-RU" sz="2000" dirty="0" smtClean="0"/>
              <a:t>В </a:t>
            </a:r>
            <a:r>
              <a:rPr lang="ru-RU" sz="2000" b="1" dirty="0" err="1" smtClean="0">
                <a:hlinkClick r:id="rId2"/>
              </a:rPr>
              <a:t>абз</a:t>
            </a:r>
            <a:r>
              <a:rPr lang="ru-RU" sz="2000" b="1" dirty="0" smtClean="0">
                <a:hlinkClick r:id="rId2"/>
              </a:rPr>
              <a:t>. 3 ст. 14</a:t>
            </a:r>
            <a:r>
              <a:rPr lang="ru-RU" sz="2000" dirty="0" smtClean="0"/>
              <a:t> Закона об основах закреплено правило, что в случае возникновения обстоятельств, свидетельствующих о появлении в стране (месте) временного пребывания туристов (экскурсантов) угрозы безопасности их жизни и здоровья, а равно опасности причинения вреда их имуществу, турист (экскурсант) и/или туроператор (</a:t>
            </a:r>
            <a:r>
              <a:rPr lang="ru-RU" sz="2000" dirty="0" err="1" smtClean="0"/>
              <a:t>турагент</a:t>
            </a:r>
            <a:r>
              <a:rPr lang="ru-RU" sz="2000" dirty="0" smtClean="0"/>
              <a:t>) вправе потребовать </a:t>
            </a:r>
            <a:r>
              <a:rPr lang="ru-RU" sz="2000" b="1" dirty="0" smtClean="0"/>
              <a:t>в судебном порядке </a:t>
            </a:r>
            <a:r>
              <a:rPr lang="ru-RU" sz="2000" dirty="0" smtClean="0"/>
              <a:t>расторжения договора о реализации </a:t>
            </a:r>
            <a:r>
              <a:rPr lang="ru-RU" sz="2000" dirty="0" err="1" smtClean="0"/>
              <a:t>турпродукта</a:t>
            </a:r>
            <a:r>
              <a:rPr lang="ru-RU" sz="2000" dirty="0" smtClean="0"/>
              <a:t> или его изменения.</a:t>
            </a:r>
          </a:p>
          <a:p>
            <a:pPr marL="0">
              <a:buNone/>
            </a:pPr>
            <a:r>
              <a:rPr lang="ru-RU" sz="2000" dirty="0" smtClean="0"/>
              <a:t>Предупреждать туристов об угрозе безопасности имеет право Федеральное агентство по туризму.</a:t>
            </a:r>
          </a:p>
          <a:p>
            <a:pPr marL="0">
              <a:buNone/>
            </a:pPr>
            <a:r>
              <a:rPr lang="ru-RU" sz="2000" dirty="0" smtClean="0"/>
              <a:t>Если соответствующих решений о наличии угрозы нет, то ссылаться на такое обстоятельство как на основание расторжения договора турист не может. В случае если обстоятельства жизни и здоровья не подтверждены актами компетентных органов, расторгнуть договор можно </a:t>
            </a:r>
            <a:r>
              <a:rPr lang="ru-RU" sz="2000" b="1" dirty="0" smtClean="0"/>
              <a:t>в связи с существенно изменившимися обстоятельствами.</a:t>
            </a:r>
          </a:p>
          <a:p>
            <a:pPr marL="0">
              <a:buNone/>
            </a:pPr>
            <a:r>
              <a:rPr lang="ru-RU" sz="2000" b="1" dirty="0" smtClean="0">
                <a:hlinkClick r:id="rId3"/>
              </a:rPr>
              <a:t>п</a:t>
            </a:r>
            <a:r>
              <a:rPr lang="ru-RU" sz="2000" dirty="0" smtClean="0">
                <a:hlinkClick r:id="rId3"/>
              </a:rPr>
              <a:t>. 7.2</a:t>
            </a:r>
            <a:r>
              <a:rPr lang="ru-RU" sz="2000" dirty="0" smtClean="0"/>
              <a:t> ГОСТ Р 50644-2009 "Туристские услуги. Требования по обеспечению безопасности туристов"</a:t>
            </a:r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42852"/>
            <a:ext cx="8964000" cy="118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РАСТОРЖЕНИЕ ДОГОВОРА О РЕАЛИЗАЦИИ ТУРИСТСКОГО ПРОДУКТА</a:t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Турист имеет право на необходимую и достоверную информацию:</a:t>
            </a:r>
          </a:p>
          <a:p>
            <a:pPr marL="0">
              <a:buFontTx/>
              <a:buChar char="-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 правилах въезда в страну (место) временного пребывания и пребывания там;</a:t>
            </a:r>
          </a:p>
          <a:p>
            <a:pPr marL="0">
              <a:buFontTx/>
              <a:buChar char="-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об обычаях местного населения, о религиозных обрядах, святынях, памятниках природы, истории, культуры и других объектах туристского показа, находящихся под особой охраной;</a:t>
            </a:r>
          </a:p>
          <a:p>
            <a:pPr marL="0">
              <a:buFontTx/>
              <a:buChar char="-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о состоянии окружающей среды (ст. 6 ФЗ №132).</a:t>
            </a:r>
          </a:p>
          <a:p>
            <a:pPr marL="0">
              <a:buFontTx/>
              <a:buChar char="-"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42852"/>
            <a:ext cx="8964000" cy="118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000" b="1" dirty="0" smtClean="0"/>
              <a:t>РАСТОРЖЕНИЕ ДОГОВОРА В СВЯЗИ С НЕПРЕДОСТАВЛЕНИЕМ ИЛИ ПРЕДОСТАВЛЕНИЕМ НЕДОСТОВЕРНОЙ ИНФОРМАЦИИ О ПОТРЕБИТЕЛЬСКИХ СВОЙСТВАХ ТУРИСТСКОГО ПРОДУКТА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Существенные условия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договора о реализации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турпродукта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:</a:t>
            </a:r>
          </a:p>
          <a:p>
            <a:pPr marL="184150" indent="-457200"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 цене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турпродукта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(в рублях);</a:t>
            </a:r>
          </a:p>
          <a:p>
            <a:pPr marL="184150" indent="-457200"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  потребительских свойствах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турпродукта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- программе пребывания, маршруте и условиях путешествия, включая информацию о средствах размещения, об условиях проживания (месте нахождения средства размещения, его категории) и питания;</a:t>
            </a:r>
          </a:p>
          <a:p>
            <a:pPr marL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3. услугах по перевозке туриста в стране (месте) временного пребывания;</a:t>
            </a:r>
          </a:p>
          <a:p>
            <a:pPr marL="0"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4. о наличии экскурсовода (гида), гида-переводчика, инструктора-проводника, а также о дополнительных услугах 9ст. 10 ФЗ № 132). </a:t>
            </a:r>
          </a:p>
          <a:p>
            <a:pPr marL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  <a:hlinkClick r:id="rId2"/>
              </a:rPr>
              <a:t>п. 5.7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ГОСТ 50690-2000 "Туристские услуги. Общие требования".</a:t>
            </a:r>
          </a:p>
          <a:p>
            <a:pPr marL="0" algn="just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Новелла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законодательства - при заключении договора о реализации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турпродукта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в сфере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выездного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туризма турист должен быть проинформирован в письменной форме о своей возможности обратиться за оказанием экстренной помощи с указанием сведений об объединении туроператоров в сфере выездного туризма и о способах связи с ним (номеров телефонов, факсов, адреса электронной почты и других сведений).</a:t>
            </a:r>
          </a:p>
          <a:p>
            <a:pPr marL="0"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>
              <a:buFontTx/>
              <a:buChar char="-"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42852"/>
            <a:ext cx="8964000" cy="118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000" b="1" dirty="0" smtClean="0"/>
              <a:t>РАСТОРЖЕНИЕ ДОГОВОРА В СВЯЗИ С НЕПРЕДОСТАВЛЕНИЕМ ИЛИ ПРЕДОСТАВЛЕНИЕМ НЕДОСТОВЕРНОЙ ИНФОРМАЦИИ О ПОТРЕБИТЕЛЬСКИХ СВОЙСТВАХ ТУРИСТСКОГО ПРОДУКТА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Закон о защите прав потребителей:</a:t>
            </a:r>
          </a:p>
          <a:p>
            <a:pPr marL="0">
              <a:buNone/>
            </a:pPr>
            <a:r>
              <a:rPr lang="ru-RU" sz="2000" b="1" dirty="0" smtClean="0">
                <a:hlinkClick r:id="rId2"/>
              </a:rPr>
              <a:t>ст. 7</a:t>
            </a:r>
            <a:r>
              <a:rPr lang="ru-RU" sz="2000" dirty="0" smtClean="0"/>
              <a:t> закрепляется право потребителя на безопасность приобретаемых услуг для его жизни, здоровья и имущества, а также на предоставление специальной сопроводительной документации (правил), регламентирующей использование и потребление услуг, входящих в </a:t>
            </a:r>
            <a:r>
              <a:rPr lang="ru-RU" sz="2000" dirty="0" err="1" smtClean="0"/>
              <a:t>турпродукт</a:t>
            </a:r>
            <a:r>
              <a:rPr lang="ru-RU" sz="2000" dirty="0" smtClean="0"/>
              <a:t>. </a:t>
            </a:r>
          </a:p>
          <a:p>
            <a:pPr marL="0">
              <a:buNone/>
            </a:pPr>
            <a:r>
              <a:rPr lang="ru-RU" sz="2000" dirty="0" smtClean="0"/>
              <a:t> </a:t>
            </a:r>
            <a:r>
              <a:rPr lang="ru-RU" sz="2000" b="1" dirty="0" smtClean="0">
                <a:hlinkClick r:id="rId3"/>
              </a:rPr>
              <a:t>ст. 8</a:t>
            </a:r>
            <a:r>
              <a:rPr lang="ru-RU" sz="2000" dirty="0" smtClean="0"/>
              <a:t> закреплена норма, согласно которой потребитель вправе потребовать предоставления необходимой и достоверной информации об изготовителе услуг, режиме его работы и реализуемых им услугах. </a:t>
            </a:r>
          </a:p>
          <a:p>
            <a:pPr marL="0">
              <a:buNone/>
            </a:pPr>
            <a:r>
              <a:rPr lang="ru-RU" sz="2000" dirty="0" smtClean="0"/>
              <a:t>При этом в </a:t>
            </a:r>
            <a:r>
              <a:rPr lang="ru-RU" sz="2000" b="1" dirty="0" smtClean="0">
                <a:hlinkClick r:id="rId4"/>
              </a:rPr>
              <a:t>ст. 9</a:t>
            </a:r>
            <a:r>
              <a:rPr lang="ru-RU" sz="2000" dirty="0" smtClean="0"/>
              <a:t> указывается, какая информация об исполнителе и в какой форме должна быть предоставлена потребителю услуг (в том числе и туристских), а в </a:t>
            </a:r>
            <a:r>
              <a:rPr lang="ru-RU" sz="2000" b="1" dirty="0" smtClean="0">
                <a:hlinkClick r:id="rId5"/>
              </a:rPr>
              <a:t>ст. 10</a:t>
            </a:r>
            <a:r>
              <a:rPr lang="ru-RU" sz="2000" dirty="0" smtClean="0"/>
              <a:t> закреплено право потребителя на необходимую и достоверную информацию об услугах, обеспечивающую возможность их правильного выбора. Согласно нормам </a:t>
            </a:r>
            <a:r>
              <a:rPr lang="ru-RU" sz="2000" b="1" dirty="0" smtClean="0">
                <a:hlinkClick r:id="rId6"/>
              </a:rPr>
              <a:t>ст. 11</a:t>
            </a:r>
            <a:r>
              <a:rPr lang="ru-RU" sz="2000" dirty="0" smtClean="0"/>
              <a:t> потребитель имеет право на информацию о режиме работы исполнителя услуг.</a:t>
            </a:r>
          </a:p>
          <a:p>
            <a:pPr marL="0"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>
              <a:buFontTx/>
              <a:buChar char="-"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42852"/>
            <a:ext cx="8964000" cy="118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000" b="1" dirty="0" smtClean="0"/>
              <a:t>РАСТОРЖЕНИЕ ДОГОВОРА В СВЯЗИ С НЕПРЕДОСТАВЛЕНИЕМ ИЛИ ПРЕДОСТАВЛЕНИЕМ НЕДОСТОВЕРНОЙ ИНФОРМАЦИИ О ПОТРЕБИТЕЛЬСКИХ СВОЙСТВАХ ТУРИСТСКОГО ПРОДУКТА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 algn="ctr">
              <a:buNone/>
            </a:pPr>
            <a:r>
              <a:rPr lang="ru-RU" sz="2400" b="1" dirty="0" smtClean="0"/>
              <a:t>вправе потребовать от исполнителя </a:t>
            </a:r>
          </a:p>
          <a:p>
            <a:pPr marL="0">
              <a:buNone/>
            </a:pPr>
            <a:r>
              <a:rPr lang="ru-RU" sz="2400" dirty="0" smtClean="0"/>
              <a:t>1. в разумный срок отказаться от  исполнения договора</a:t>
            </a:r>
          </a:p>
          <a:p>
            <a:pPr marL="0">
              <a:buNone/>
            </a:pPr>
            <a:r>
              <a:rPr lang="ru-RU" sz="2400" dirty="0" smtClean="0"/>
              <a:t> и потребовать возврата уплаченной за услугу суммы;</a:t>
            </a:r>
          </a:p>
          <a:p>
            <a:pPr marL="0">
              <a:buNone/>
            </a:pPr>
            <a:r>
              <a:rPr lang="ru-RU" sz="2400" dirty="0" smtClean="0"/>
              <a:t>2. возмещение других убытков (</a:t>
            </a:r>
            <a:r>
              <a:rPr lang="ru-RU" sz="2400" b="1" dirty="0" smtClean="0">
                <a:hlinkClick r:id="rId2"/>
              </a:rPr>
              <a:t>ст. 12</a:t>
            </a:r>
            <a:r>
              <a:rPr lang="ru-RU" sz="2400" dirty="0" smtClean="0"/>
              <a:t> Закона о защите). Исполнитель, не предоставивший туристу полной и достоверной информации, несет ответственность за недостатки услуги, возникшие в процессе ее оказания вследствие отсутствия у туриста такой информации.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>
              <a:buFontTx/>
              <a:buChar char="-"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964000" cy="118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000" b="1" dirty="0" smtClean="0"/>
              <a:t>РАСТОРЖЕНИЕ ДОГОВОРА В СВЯЗИ С НЕПРЕДОСТАВЛЕНИЕМ ИЛИ ПРЕДОСТАВЛЕНИЕМ НЕДОСТОВЕРНОЙ ИНФОРМАЦИИ О ПОТРЕБИТЕЛЬСКИХ СВОЙСТВАХ ТУРИСТСКОГО ПРОДУКТА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Нарушение туристской организацией своих информационных обязанностей </a:t>
            </a:r>
          </a:p>
          <a:p>
            <a:r>
              <a:rPr lang="ru-RU" sz="2000" dirty="0" smtClean="0"/>
              <a:t>- непредоставление информации о самой туристской организации, заключающей договор;</a:t>
            </a:r>
          </a:p>
          <a:p>
            <a:r>
              <a:rPr lang="ru-RU" sz="2000" dirty="0" smtClean="0"/>
              <a:t>- отсутствии информации о таможенных, консульских правилах, особенностях въезда и пребывания в иностранном государстве, принятых нормах поведения, местных традиций и обычаев;</a:t>
            </a:r>
          </a:p>
          <a:p>
            <a:r>
              <a:rPr lang="ru-RU" sz="2000" dirty="0" smtClean="0"/>
              <a:t>- предоставлении потребителям устной информации о потребительских свойствах </a:t>
            </a:r>
            <a:r>
              <a:rPr lang="ru-RU" sz="2000" dirty="0" err="1" smtClean="0"/>
              <a:t>турпродукта</a:t>
            </a:r>
            <a:r>
              <a:rPr lang="ru-RU" sz="2000" dirty="0" smtClean="0"/>
              <a:t>, включая информацию о программе пребывания и маршруте путешествия, без соответствующего закрепления таких сведений на бумаге;</a:t>
            </a:r>
          </a:p>
          <a:p>
            <a:r>
              <a:rPr lang="ru-RU" sz="2000" dirty="0" smtClean="0"/>
              <a:t>- отсутствии достоверной информации об оказываемых услугах (особенно о безопасности, о дополнительно оплачиваемых услугах), которая имеет важное значение для правильного выбора потребителей.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>
              <a:buFontTx/>
              <a:buChar char="-"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964000" cy="118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000" b="1" dirty="0" smtClean="0"/>
              <a:t>РАСТОРЖЕНИЕ ДОГОВОРА В СВЯЗИ С НЕПРЕДОСТАВЛЕНИЕМ ИЛИ ПРЕДОСТАВЛЕНИЕМ НЕДОСТОВЕРНОЙ ИНФОРМАЦИИ О ПОТРЕБИТЕЛЬСКИХ СВОЙСТВАХ ТУРИСТСКОГО ПРОДУКТА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None/>
            </a:pPr>
            <a:r>
              <a:rPr lang="ru-RU" sz="2000" b="1" dirty="0" smtClean="0"/>
              <a:t>Включение в договор условий, ущемляющих права потребителей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0">
              <a:buNone/>
            </a:pPr>
            <a:r>
              <a:rPr lang="ru-RU" sz="2400" dirty="0" smtClean="0"/>
              <a:t>административное правонарушение, предусмотренное </a:t>
            </a:r>
            <a:r>
              <a:rPr lang="ru-RU" sz="2400" b="1" dirty="0" smtClean="0">
                <a:hlinkClick r:id="rId2"/>
              </a:rPr>
              <a:t>ч. 2 ст. 14.8</a:t>
            </a:r>
            <a:r>
              <a:rPr lang="ru-RU" sz="2400" dirty="0" smtClean="0"/>
              <a:t> </a:t>
            </a:r>
            <a:r>
              <a:rPr lang="ru-RU" sz="2400" dirty="0" err="1" smtClean="0"/>
              <a:t>КоАП</a:t>
            </a:r>
            <a:r>
              <a:rPr lang="ru-RU" sz="2400" dirty="0" smtClean="0"/>
              <a:t> РФ.</a:t>
            </a:r>
          </a:p>
          <a:p>
            <a:pPr marL="0">
              <a:buNone/>
            </a:pPr>
            <a:r>
              <a:rPr lang="ru-RU" sz="2400" dirty="0" smtClean="0"/>
              <a:t>отсутствие выбора у потребителя условий договора, не отнесенных в установленном законом порядке к существенным (обязательным), что рассматривается как нарушение права потребителя на своевременное получение информации, обеспечивающей правильный выбор услуги, с соответствующими санкциями для виновного лица.</a:t>
            </a:r>
          </a:p>
          <a:p>
            <a:pPr marL="0">
              <a:buNone/>
            </a:pPr>
            <a:r>
              <a:rPr lang="ru-RU" sz="2400" dirty="0" smtClean="0"/>
              <a:t>Потребительские свойства </a:t>
            </a:r>
            <a:r>
              <a:rPr lang="ru-RU" sz="2400" dirty="0" err="1" smtClean="0"/>
              <a:t>турпродукта</a:t>
            </a:r>
            <a:r>
              <a:rPr lang="ru-RU" sz="2400" dirty="0" smtClean="0"/>
              <a:t>, включая маршрут путешествия, условия перевозки и средства размещения, имеют существенное значение для заказчика (туриста) и не могут быть изменены туроператором (</a:t>
            </a:r>
            <a:r>
              <a:rPr lang="ru-RU" sz="2400" dirty="0" err="1" smtClean="0"/>
              <a:t>турагентом</a:t>
            </a:r>
            <a:r>
              <a:rPr lang="ru-RU" sz="2400" dirty="0" smtClean="0"/>
              <a:t>) </a:t>
            </a:r>
            <a:r>
              <a:rPr lang="ru-RU" sz="2400" b="1" dirty="0" smtClean="0"/>
              <a:t>в одностороннем порядке!!!</a:t>
            </a:r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964000" cy="118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 Расторжение договора при наличии условий, ущемляющих права туриста как потребителя туристских услуг</a:t>
            </a:r>
            <a:br>
              <a:rPr lang="ru-RU" sz="2000" b="1" dirty="0" smtClean="0"/>
            </a:br>
            <a:r>
              <a:rPr lang="ru-RU" sz="2000" b="1" dirty="0" smtClean="0"/>
              <a:t>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44" y="1785926"/>
            <a:ext cx="8928000" cy="4750313"/>
          </a:xfrm>
        </p:spPr>
        <p:txBody>
          <a:bodyPr/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  <a:hlinkClick r:id="rId2"/>
              </a:rPr>
              <a:t>Конституция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Российской Федерации</a:t>
            </a:r>
          </a:p>
          <a:p>
            <a:pPr algn="just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Гражданский </a:t>
            </a:r>
            <a:r>
              <a:rPr lang="ru-RU" sz="2400" dirty="0" smtClean="0">
                <a:latin typeface="Arial" pitchFamily="34" charset="0"/>
                <a:cs typeface="Arial" pitchFamily="34" charset="0"/>
                <a:hlinkClick r:id="rId3"/>
              </a:rPr>
              <a:t>кодекс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Российской Федерации, Налоговый </a:t>
            </a:r>
            <a:r>
              <a:rPr lang="ru-RU" sz="2400" dirty="0" smtClean="0">
                <a:latin typeface="Arial" pitchFamily="34" charset="0"/>
                <a:cs typeface="Arial" pitchFamily="34" charset="0"/>
                <a:hlinkClick r:id="rId4"/>
              </a:rPr>
              <a:t>кодекс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Российской Федерации, закон Российской Федерации от 07.02.1992 N 2300-1 "О защите прав потребителей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Центральное место занимает федеральный закон</a:t>
            </a:r>
          </a:p>
          <a:p>
            <a:pPr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«О туристской деятельности в Российской Федерации» от 24.11.1996 г. № 132.</a:t>
            </a:r>
          </a:p>
          <a:p>
            <a:pPr algn="just"/>
            <a:endParaRPr lang="ru-RU" sz="2400" dirty="0" smtClean="0"/>
          </a:p>
          <a:p>
            <a:endParaRPr lang="ru-RU" sz="2400" dirty="0" smtClean="0"/>
          </a:p>
          <a:p>
            <a:pPr algn="just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642918"/>
            <a:ext cx="8858280" cy="936000"/>
          </a:xfrm>
        </p:spPr>
        <p:txBody>
          <a:bodyPr/>
          <a:lstStyle/>
          <a:p>
            <a:pPr algn="ctr"/>
            <a:r>
              <a:rPr lang="ru-RU" sz="2800" dirty="0" smtClean="0"/>
              <a:t>Правовое регулирование туристской деятельности в Российской Федерации</a:t>
            </a:r>
            <a:endParaRPr lang="ru-RU" sz="28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>
              <a:buFontTx/>
              <a:buChar char="-"/>
            </a:pPr>
            <a:r>
              <a:rPr lang="ru-RU" sz="2000" dirty="0" smtClean="0"/>
              <a:t>условия о праве исполнителя заменить гостиницу на гостиницу такой же или более высокой категории;</a:t>
            </a:r>
          </a:p>
          <a:p>
            <a:pPr marL="0">
              <a:buFontTx/>
              <a:buChar char="-"/>
            </a:pPr>
            <a:r>
              <a:rPr lang="ru-RU" sz="2000" b="1" dirty="0" smtClean="0"/>
              <a:t>за отмену или изменение времени отправления авиарейсов</a:t>
            </a:r>
            <a:r>
              <a:rPr lang="ru-RU" sz="2000" dirty="0" smtClean="0"/>
              <a:t> и связанные с этим изменения в программе туристской поездки;</a:t>
            </a:r>
          </a:p>
          <a:p>
            <a:pPr marL="0">
              <a:buFontTx/>
              <a:buChar char="-"/>
            </a:pPr>
            <a:r>
              <a:rPr lang="ru-RU" sz="2000" dirty="0" smtClean="0"/>
              <a:t>недобор указанного в договоре минимального количества туристов в группе, необходимого для совершения путешествия;</a:t>
            </a:r>
          </a:p>
          <a:p>
            <a:pPr marL="0">
              <a:buFontTx/>
              <a:buChar char="-"/>
            </a:pPr>
            <a:r>
              <a:rPr lang="ru-RU" sz="2000" dirty="0" smtClean="0"/>
              <a:t>введение новых или повышение действующих ставок налогов и сборов; </a:t>
            </a:r>
          </a:p>
          <a:p>
            <a:pPr marL="0">
              <a:buFontTx/>
              <a:buChar char="-"/>
            </a:pPr>
            <a:r>
              <a:rPr lang="ru-RU" sz="2000" dirty="0" smtClean="0"/>
              <a:t>резкое изменение курса национальных валют;</a:t>
            </a:r>
          </a:p>
          <a:p>
            <a:pPr marL="0">
              <a:buFontTx/>
              <a:buChar char="-"/>
            </a:pPr>
            <a:r>
              <a:rPr lang="ru-RU" sz="2000" dirty="0" smtClean="0"/>
              <a:t>штрафных санкций за односторонний отказ от договора со стороны заказчика;</a:t>
            </a:r>
          </a:p>
          <a:p>
            <a:pPr marL="0">
              <a:buFontTx/>
              <a:buChar char="-"/>
            </a:pPr>
            <a:r>
              <a:rPr lang="ru-RU" sz="2000" dirty="0" smtClean="0"/>
              <a:t>ухудшение условий путешествия, указанных в договоре и туристской путевке; изменение сроков совершения путешествия;</a:t>
            </a:r>
          </a:p>
          <a:p>
            <a:pPr marL="0">
              <a:buFontTx/>
              <a:buChar char="-"/>
            </a:pPr>
            <a:r>
              <a:rPr lang="ru-RU" sz="2000" dirty="0" smtClean="0"/>
              <a:t>непредвиденный рост транспортных тарифов; </a:t>
            </a:r>
          </a:p>
          <a:p>
            <a:pPr marL="0">
              <a:buFontTx/>
              <a:buChar char="-"/>
            </a:pPr>
            <a:r>
              <a:rPr lang="ru-RU" sz="2000" dirty="0" smtClean="0"/>
              <a:t>невозможность совершения туристом поездки по независящим от него обстоятельствам (болезнь туриста, отказ в выдаче визы и другие обстоятельства)</a:t>
            </a:r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964000" cy="118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 Условия, ущемляющие права туриста как потребителя туристских услуг</a:t>
            </a:r>
            <a:br>
              <a:rPr lang="ru-RU" sz="2000" b="1" dirty="0" smtClean="0"/>
            </a:br>
            <a:r>
              <a:rPr lang="ru-RU" sz="2000" b="1" dirty="0" smtClean="0"/>
              <a:t>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 marL="0" algn="just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  <a:hlinkClick r:id="rId2"/>
              </a:rPr>
              <a:t>ст. 310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ГК РФ односторонний отказ от исполнения обязательства и одностороннее изменение его условий не допускаются, за исключением случаев, предусмотренных законом.</a:t>
            </a:r>
          </a:p>
          <a:p>
            <a:pPr marL="0" algn="just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  <a:hlinkClick r:id="rId3"/>
              </a:rPr>
              <a:t>ст. 781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ГК РФ обе стороны договора о реализации туристского продукта имеют право на односторонний отказ от его исполнения, но в том случае если заказчик произведет исполнителю оплату фактически понесенных расходов, связанных с исполнением обязательств по договору (</a:t>
            </a:r>
            <a:r>
              <a:rPr lang="ru-RU" sz="2400" b="1" dirty="0" smtClean="0">
                <a:latin typeface="Arial" pitchFamily="34" charset="0"/>
                <a:cs typeface="Arial" pitchFamily="34" charset="0"/>
                <a:hlinkClick r:id="rId4"/>
              </a:rPr>
              <a:t>п. 1 ст. 782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ГК РФ и </a:t>
            </a:r>
            <a:r>
              <a:rPr lang="ru-RU" sz="2400" b="1" dirty="0" smtClean="0">
                <a:latin typeface="Arial" pitchFamily="34" charset="0"/>
                <a:cs typeface="Arial" pitchFamily="34" charset="0"/>
                <a:hlinkClick r:id="rId5"/>
              </a:rPr>
              <a:t>ст. 32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Закона о защите), а исполнитель полностью возместит заказчику все понесенные им убытки (</a:t>
            </a:r>
            <a:r>
              <a:rPr lang="ru-RU" sz="2400" b="1" dirty="0" smtClean="0">
                <a:latin typeface="Arial" pitchFamily="34" charset="0"/>
                <a:cs typeface="Arial" pitchFamily="34" charset="0"/>
                <a:hlinkClick r:id="rId6"/>
              </a:rPr>
              <a:t>п. 2 ст. 782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ГК РФ).</a:t>
            </a:r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964000" cy="118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 </a:t>
            </a:r>
            <a:br>
              <a:rPr lang="ru-RU" sz="2000" b="1" dirty="0" smtClean="0"/>
            </a:br>
            <a:r>
              <a:rPr lang="ru-RU" sz="2000" b="1" dirty="0" smtClean="0"/>
              <a:t>Односторонний отказ от исполнения договора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pPr marL="0"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000" dirty="0" smtClean="0"/>
              <a:t>четыре группы исков в этой сфере:</a:t>
            </a:r>
          </a:p>
          <a:p>
            <a:r>
              <a:rPr lang="ru-RU" sz="2000" dirty="0" smtClean="0"/>
              <a:t>- иски о взыскании (полностью или частично) денежных средств, уплаченных по договору о реализации туристского продукта, в связи с несоответствием отдыха ожиданиям потребителей;</a:t>
            </a:r>
          </a:p>
          <a:p>
            <a:r>
              <a:rPr lang="ru-RU" sz="2000" dirty="0" smtClean="0"/>
              <a:t>- иски о взыскании денежных средств, уплаченных по договору о реализации туристского продукта, в связи с добровольным отказом потребителя от тура;</a:t>
            </a:r>
          </a:p>
          <a:p>
            <a:r>
              <a:rPr lang="ru-RU" sz="2000" dirty="0" smtClean="0"/>
              <a:t>- иски о взыскании денежных средств, уплаченных по договору о реализации туристского продукта, в связи с недобровольным отказом потребителя от тура по состоянию здоровья или обстоятельствам личного характера;</a:t>
            </a:r>
          </a:p>
          <a:p>
            <a:r>
              <a:rPr lang="ru-RU" sz="2000" dirty="0" smtClean="0"/>
              <a:t>- иски о взыскании денежных средств, уплаченных по договору о реализации туристского продукта, в связи с недобровольным отказом потребителя от тура ввиду отказа пограничных служб в пересечении потребителем границы России</a:t>
            </a:r>
            <a:endParaRPr lang="ru-RU" sz="2400" dirty="0" smtClean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964000" cy="1620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СУДЕБНАЯ ЗАЩИТА ТУРАГЕНТОВ В ПОТРЕБИТЕЛЬСКИХ СПОРАХ ОБ ОКАЗАНИИ АГЕНТСКИХ ЮРИДИЧЕСКИХ УСЛУГ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pPr marL="0">
              <a:buNone/>
            </a:pPr>
            <a:endParaRPr lang="ru-RU" sz="2400" b="1" dirty="0" smtClean="0"/>
          </a:p>
          <a:p>
            <a:r>
              <a:rPr lang="ru-RU" b="1" dirty="0"/>
              <a:t>другие участники этого рынка </a:t>
            </a:r>
            <a:endParaRPr lang="ru-RU" dirty="0"/>
          </a:p>
          <a:p>
            <a:r>
              <a:rPr lang="ru-RU" dirty="0"/>
              <a:t>- авиа- и железнодорожные перевозчики, владельцы средств размещения (гостиниц и отелей), </a:t>
            </a:r>
          </a:p>
          <a:p>
            <a:r>
              <a:rPr lang="ru-RU" sz="2800" b="1" dirty="0"/>
              <a:t>- гиды-экскурсоводы, </a:t>
            </a:r>
          </a:p>
          <a:p>
            <a:r>
              <a:rPr lang="ru-RU" dirty="0"/>
              <a:t>- другие лица, привлекаемые туроператорами в качестве третьих лиц, на которых туроператором возлагается исполнение части или всех его обязательств перед туристами и (или) иными заказчиками (</a:t>
            </a:r>
            <a:r>
              <a:rPr lang="ru-RU" b="1" dirty="0">
                <a:hlinkClick r:id="rId2"/>
              </a:rPr>
              <a:t>ст. 9</a:t>
            </a:r>
            <a:r>
              <a:rPr lang="ru-RU" dirty="0"/>
              <a:t> Федерального закона "Об основах туристской деятельности в РФ").</a:t>
            </a:r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964000" cy="1620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ДРУГИЕ УЧАСТНИКИ РЫНКА ОКАЗАНИЯ ТУРИСТСКИХ</a:t>
            </a:r>
            <a:br>
              <a:rPr lang="ru-RU" sz="2400" b="1" dirty="0" smtClean="0"/>
            </a:br>
            <a:r>
              <a:rPr lang="ru-RU" sz="2400" b="1" dirty="0" smtClean="0"/>
              <a:t>УСЛУГ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480145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Туристская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деятельность и экскурсионная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деятельность. 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Общероссийский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классификатор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видов экономической деятельности, продукции и услуг (утв. Постановлением Госстандарта России от 06.08.1993 N 17)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рассматривает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данные виды деятельности как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равнозначные (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ОК 004-93. Общероссийский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классификатор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видов экономической деятельности, продукции и услуг: утв. Постановлением Госстандарта России от 06.08.1993 N 17 (ред. от 12.12.2012) (Части I - II, часть III разделы A - C, раздел D (коды 1510000 - 2420000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)). 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Один код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как разновидности услуги - 6300000 УСЛУГИ В ОБЛАСТИ ТУРИЗМА И ЭКСКУРСИЙ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-243408"/>
            <a:ext cx="8964000" cy="1620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000" b="1" dirty="0" smtClean="0"/>
              <a:t>ПРАВОВОЕ </a:t>
            </a:r>
            <a:r>
              <a:rPr lang="ru-RU" sz="2000" b="1" dirty="0"/>
              <a:t>РЕГУЛИРОВАНИЕ</a:t>
            </a:r>
            <a:br>
              <a:rPr lang="ru-RU" sz="2000" b="1" dirty="0"/>
            </a:br>
            <a:r>
              <a:rPr lang="ru-RU" sz="2000" b="1" dirty="0"/>
              <a:t>ОСУЩЕСТВЛЕНИЯ </a:t>
            </a:r>
            <a:r>
              <a:rPr lang="ru-RU" sz="2000" b="1" dirty="0" smtClean="0"/>
              <a:t>ЭКСКУРСИОННОЙ ДЕЯТЕЛЬНОСТИ 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445399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pPr marL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Обязательные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требования к туристско-экскурсионному обслуживанию изложены в национальных стандартах в области туризма: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■ 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ГОСТ 30335-95 «Услуги населению. Термины и определения».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■ 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ГОСТ Р 50690-2000 «Туристские услуги. Общие требования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».</a:t>
            </a:r>
          </a:p>
          <a:p>
            <a:pPr marL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■  ГОСТ 28681.1-95/ «Туристско-экскурсионное обслуживание. Проектирование туристских услуг».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■ 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ГОСТ 28681.3-95/ГОСТ Р 50644-94 «Туристско-экскурсионное обслуживание.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Требования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по обеспечению безопасности туристов и экскурсантов». Согласно определению, сформулированному в ГОСТ Р 50690-2000 "Туристские услуги. Общие требования", экскурсионная услуга - это туристская услуга по удовлетворению познавательных интересов туристов/экскурсантов, включая разработку и внедрение программ экскурсионного обслуживания или отдельных экскурсий, организацию и проведение экскурсий. ГОСТ 28681.1-95/ «Туристско-экскурсионное обслуживание. Проектирование туристских услуг» перечисляет обязательные документы, которые необходимы для организации экскурсии: ■ технологическая карта экскурсии; ■ контрольный текст; ■ материалы «Портфеля экскурсовода»; ■ схема трассы маршрута транспортной экскурсии.</a:t>
            </a:r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-243408"/>
            <a:ext cx="8964000" cy="1620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000" b="1" dirty="0" smtClean="0"/>
              <a:t>ПРАВОВОЕ </a:t>
            </a:r>
            <a:r>
              <a:rPr lang="ru-RU" sz="2000" b="1" dirty="0"/>
              <a:t>РЕГУЛИРОВАНИЕ</a:t>
            </a:r>
            <a:br>
              <a:rPr lang="ru-RU" sz="2000" b="1" dirty="0"/>
            </a:br>
            <a:r>
              <a:rPr lang="ru-RU" sz="2000" b="1" dirty="0"/>
              <a:t>ОСУЩЕСТВЛЕНИЯ </a:t>
            </a:r>
            <a:r>
              <a:rPr lang="ru-RU" sz="2000" b="1" dirty="0" smtClean="0"/>
              <a:t>ЭКСКУРСИОННОЙ ДЕЯТЕЛЬНОСТИ 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7410414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pPr marL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Согласно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определению, сформулированному в ГОСТ Р 50690-2000 "Туристские услуги. Общие требования", экскурсионная услуга - это туристская услуга по удовлетворению познавательных интересов туристов/экскурсантов, включая разработку и внедрение программ экскурсионного обслуживания или отдельных экскурсий, организацию и проведение экскурсий.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ГОСТ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28681.1-95/ «Туристско-экскурсионное обслуживание. Проектирование туристских услуг» перечисляет обязательные документы, которые необходимы для организации экскурсии: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■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технологическая карта экскурсии;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■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контрольный текст;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■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материалы «Портфеля экскурсовода»;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■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схема трассы маршрута транспортной экскурсии.</a:t>
            </a:r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-243408"/>
            <a:ext cx="8964000" cy="1620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000" b="1" dirty="0" smtClean="0"/>
              <a:t>ПРАВОВОЕ </a:t>
            </a:r>
            <a:r>
              <a:rPr lang="ru-RU" sz="2000" b="1" dirty="0"/>
              <a:t>РЕГУЛИРОВАНИЕ</a:t>
            </a:r>
            <a:br>
              <a:rPr lang="ru-RU" sz="2000" b="1" dirty="0"/>
            </a:br>
            <a:r>
              <a:rPr lang="ru-RU" sz="2000" b="1" dirty="0"/>
              <a:t>ОСУЩЕСТВЛЕНИЯ </a:t>
            </a:r>
            <a:r>
              <a:rPr lang="ru-RU" sz="2000" b="1" dirty="0" smtClean="0"/>
              <a:t>ЭКСКУРСИОННОЙ ДЕЯТЕЛЬНОСТИ 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12572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pPr marL="0"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Закон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о туризме не содержит дефиниции "экскурсия".</a:t>
            </a:r>
          </a:p>
          <a:p>
            <a:pPr marL="0" algn="ctr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Экскурсия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экскурсионная деятельность обладают следующими признаками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84150" indent="-457200">
              <a:buAutoNum type="arabicPeriod"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Цель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экскурсии - познавательная, а именно ознакомление экскурсантов с объектами показа в соответствующей стране или месте временного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пребывания.</a:t>
            </a:r>
          </a:p>
          <a:p>
            <a:pPr marL="184150" indent="-457200">
              <a:buAutoNum type="arabicPeriod"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Максимальный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период времени по продолжительности экскурсии - до 24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часов.</a:t>
            </a:r>
          </a:p>
          <a:p>
            <a:pPr marL="184150" indent="-457200">
              <a:buAutoNum type="arabicPeriod"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Порядок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проведения экскурсии - без ночевки. </a:t>
            </a: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150" indent="-457200">
              <a:buAutoNum type="arabicPeriod"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Специальный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субъектный состав. В качестве исполнителя (экскурсовода/гида) может выступать только профессионально подготовленное лицо, осуществляющее деятельность по ознакомлению экскурсантов (туристов) с объектами показа в стране (месте) временного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пребывания.</a:t>
            </a:r>
          </a:p>
          <a:p>
            <a:pPr marL="184150" indent="-457200">
              <a:buAutoNum type="arabicPeriod"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К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экскурсионной деятельности закон не предъявляет требований в отношении формирования определенных гарантий для надлежащего выполнения обязанностей. </a:t>
            </a:r>
          </a:p>
          <a:p>
            <a:pPr marL="0" algn="ctr">
              <a:buNone/>
            </a:pPr>
            <a:endParaRPr lang="ru-RU" dirty="0"/>
          </a:p>
          <a:p>
            <a:pPr marL="0">
              <a:buNone/>
            </a:pPr>
            <a:endParaRPr lang="ru-RU" dirty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-243408"/>
            <a:ext cx="8964000" cy="1620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000" b="1" dirty="0" smtClean="0"/>
              <a:t>ПРАВОВОЕ </a:t>
            </a:r>
            <a:r>
              <a:rPr lang="ru-RU" sz="2000" b="1" dirty="0"/>
              <a:t>РЕГУЛИРОВАНИЕ</a:t>
            </a:r>
            <a:br>
              <a:rPr lang="ru-RU" sz="2000" b="1" dirty="0"/>
            </a:br>
            <a:r>
              <a:rPr lang="ru-RU" sz="2000" b="1" dirty="0"/>
              <a:t>ОСУЩЕСТВЛЕНИЯ </a:t>
            </a:r>
            <a:r>
              <a:rPr lang="ru-RU" sz="2000" b="1" dirty="0" smtClean="0"/>
              <a:t>ЭКСКУРСИОННОЙ ДЕЯТЕЛЬНОСТИ 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018802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pPr marL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Иные специалисты как сторона:</a:t>
            </a:r>
          </a:p>
          <a:p>
            <a:pPr marL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Приказ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Минздравсоцразвития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РФ от 12.03.2012 N 220н "Об утверждении Единого квалификационного справочника должностей руководителей, специалистов и служащих, раздел "Квалификационные характеристики должностей работников организаций сферы туризма" (зарегистрировано в Минюсте РФ 02.04.2012 N 23681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Устанавливает должности </a:t>
            </a:r>
            <a:r>
              <a:rPr lang="ru-RU" sz="2400" dirty="0"/>
              <a:t>работников организаций, осуществляющих экскурсионную </a:t>
            </a:r>
            <a:r>
              <a:rPr lang="ru-RU" sz="2400" dirty="0" smtClean="0"/>
              <a:t>деятельность - 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должности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руководителей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и должности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специалистов.</a:t>
            </a:r>
          </a:p>
          <a:p>
            <a:pPr marL="0" algn="just">
              <a:buNone/>
            </a:pPr>
            <a:r>
              <a:rPr lang="ru-RU" sz="2400" dirty="0"/>
              <a:t>К первой категории относится </a:t>
            </a:r>
            <a:r>
              <a:rPr lang="ru-RU" sz="2400" b="1" dirty="0"/>
              <a:t>директор (управляющий) экскурсионным бюро</a:t>
            </a:r>
            <a:r>
              <a:rPr lang="ru-RU" sz="2400" dirty="0"/>
              <a:t>, ко второй, </a:t>
            </a:r>
            <a:r>
              <a:rPr lang="ru-RU" sz="2400" b="1" dirty="0" smtClean="0"/>
              <a:t>экскурсовод, гид-переводчик</a:t>
            </a:r>
            <a:r>
              <a:rPr lang="ru-RU" sz="2400" b="1" dirty="0"/>
              <a:t>, переводчик и организатор экскурсий</a:t>
            </a:r>
            <a:r>
              <a:rPr lang="ru-RU" sz="2400" dirty="0"/>
              <a:t>.</a:t>
            </a:r>
          </a:p>
          <a:p>
            <a:pPr marL="0" algn="just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buNone/>
            </a:pPr>
            <a:endParaRPr lang="ru-RU" dirty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-243408"/>
            <a:ext cx="8964000" cy="1620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000" b="1" dirty="0" smtClean="0"/>
              <a:t>ПРАВОВОЕ </a:t>
            </a:r>
            <a:r>
              <a:rPr lang="ru-RU" sz="2000" b="1" dirty="0"/>
              <a:t>РЕГУЛИРОВАНИЕ</a:t>
            </a:r>
            <a:br>
              <a:rPr lang="ru-RU" sz="2000" b="1" dirty="0"/>
            </a:br>
            <a:r>
              <a:rPr lang="ru-RU" sz="2000" b="1" dirty="0"/>
              <a:t>ОСУЩЕСТВЛЕНИЯ </a:t>
            </a:r>
            <a:r>
              <a:rPr lang="ru-RU" sz="2000" b="1" dirty="0" smtClean="0"/>
              <a:t>ЭКСКУРСИОННОЙ ДЕЯТЕЛЬНОСТИ 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609218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pPr marL="0">
              <a:buNone/>
            </a:pPr>
            <a:r>
              <a:rPr lang="ru-RU" dirty="0"/>
              <a:t>Э</a:t>
            </a:r>
            <a:r>
              <a:rPr lang="ru-RU" dirty="0" smtClean="0"/>
              <a:t>кскурсовод - предоставляет </a:t>
            </a:r>
            <a:r>
              <a:rPr lang="ru-RU" dirty="0"/>
              <a:t>экскурсионные услуги в соответствии с утвержденными руководителем экскурсионного бюро маршрутами, технологическими картами. </a:t>
            </a:r>
            <a:endParaRPr lang="ru-RU" dirty="0" smtClean="0"/>
          </a:p>
          <a:p>
            <a:pPr marL="0">
              <a:buNone/>
            </a:pPr>
            <a:r>
              <a:rPr lang="ru-RU" dirty="0" smtClean="0"/>
              <a:t>В </a:t>
            </a:r>
            <a:r>
              <a:rPr lang="ru-RU" dirty="0"/>
              <a:t>зависимости от стажа работы по данной специальности различают экскурсоводов I, II категорий и без таковой. </a:t>
            </a:r>
            <a:r>
              <a:rPr lang="ru-RU" b="1" dirty="0" smtClean="0"/>
              <a:t>Общие требования:</a:t>
            </a:r>
          </a:p>
          <a:p>
            <a:pPr marL="184150" indent="-457200">
              <a:buFontTx/>
              <a:buChar char="-"/>
            </a:pPr>
            <a:r>
              <a:rPr lang="ru-RU" dirty="0" smtClean="0"/>
              <a:t>наличие </a:t>
            </a:r>
            <a:r>
              <a:rPr lang="ru-RU" dirty="0"/>
              <a:t>высшего профессионального образования (гуманитарное) </a:t>
            </a:r>
            <a:endParaRPr lang="ru-RU" dirty="0" smtClean="0"/>
          </a:p>
          <a:p>
            <a:pPr marL="184150" indent="-457200">
              <a:buFontTx/>
              <a:buChar char="-"/>
            </a:pPr>
            <a:r>
              <a:rPr lang="ru-RU" dirty="0" smtClean="0"/>
              <a:t>дополнительное профессиональное образование </a:t>
            </a:r>
            <a:r>
              <a:rPr lang="ru-RU" dirty="0"/>
              <a:t>в сфере туризма. Каких-либо дополнительных требований к правовому статусу экскурсовода законодатель не предъявляет.</a:t>
            </a:r>
            <a:endParaRPr lang="ru-RU" sz="2400" dirty="0"/>
          </a:p>
          <a:p>
            <a:pPr marL="0" algn="just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buNone/>
            </a:pPr>
            <a:endParaRPr lang="ru-RU" dirty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-243408"/>
            <a:ext cx="8964000" cy="1620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000" b="1" dirty="0" smtClean="0"/>
              <a:t>ПРАВОВОЕ </a:t>
            </a:r>
            <a:r>
              <a:rPr lang="ru-RU" sz="2000" b="1" dirty="0"/>
              <a:t>РЕГУЛИРОВАНИЕ</a:t>
            </a:r>
            <a:br>
              <a:rPr lang="ru-RU" sz="2000" b="1" dirty="0"/>
            </a:br>
            <a:r>
              <a:rPr lang="ru-RU" sz="2000" b="1" dirty="0"/>
              <a:t>ОСУЩЕСТВЛЕНИЯ </a:t>
            </a:r>
            <a:r>
              <a:rPr lang="ru-RU" sz="2000" b="1" dirty="0" smtClean="0"/>
              <a:t>ЭКСКУРСИОННОЙ ДЕЯТЕЛЬНОСТИ 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06659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44" y="2000240"/>
            <a:ext cx="8928000" cy="4389437"/>
          </a:xfrm>
        </p:spPr>
        <p:txBody>
          <a:bodyPr/>
          <a:lstStyle/>
          <a:p>
            <a:pPr algn="just"/>
            <a:r>
              <a:rPr lang="ru-RU" sz="2800" dirty="0" smtClean="0"/>
              <a:t>Разработка нового закона о туризме была запланирована на 2016 г.  </a:t>
            </a:r>
          </a:p>
          <a:p>
            <a:pPr algn="just"/>
            <a:r>
              <a:rPr lang="ru-RU" sz="2800" dirty="0" smtClean="0">
                <a:hlinkClick r:id="rId2"/>
              </a:rPr>
              <a:t>Приложение N 4</a:t>
            </a:r>
            <a:r>
              <a:rPr lang="ru-RU" sz="2800" dirty="0" smtClean="0"/>
              <a:t> к государственной программе Российской Федерации "Развитие культуры и туризма" на 2013 - 2020 годы, утвержденной Постановлением Правительства Российской Федерации от 15.04.2014 N 317.</a:t>
            </a:r>
          </a:p>
          <a:p>
            <a:pPr algn="just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642918"/>
            <a:ext cx="8858280" cy="936000"/>
          </a:xfrm>
        </p:spPr>
        <p:txBody>
          <a:bodyPr/>
          <a:lstStyle/>
          <a:p>
            <a:pPr algn="ctr"/>
            <a:r>
              <a:rPr lang="ru-RU" sz="2800" dirty="0" smtClean="0"/>
              <a:t>Правовое регулирование туристской деятельности в Российской Федерации</a:t>
            </a:r>
            <a:endParaRPr lang="ru-RU" sz="28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pPr marL="0" algn="just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	Лицензированию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подлежит деятельность по перевозкам пассажиров автомобильным транспортом, оборудованным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для перевозок более восьми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человек //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п. 24 ч. 1 ст. 12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Федерального закона от 04.05.2011 N 99-ФЗ "О лицензировании отдельных видов деятельности"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.</a:t>
            </a:r>
          </a:p>
          <a:p>
            <a:pPr marL="0" algn="just">
              <a:buNone/>
            </a:pPr>
            <a:r>
              <a:rPr lang="ru-RU" dirty="0" smtClean="0"/>
              <a:t>	</a:t>
            </a:r>
            <a:r>
              <a:rPr lang="ru-RU" b="1" dirty="0" smtClean="0"/>
              <a:t>Исключение</a:t>
            </a:r>
            <a:r>
              <a:rPr lang="ru-RU" dirty="0" smtClean="0"/>
              <a:t>, </a:t>
            </a:r>
            <a:r>
              <a:rPr lang="ru-RU" dirty="0"/>
              <a:t>когда указанная деятельность </a:t>
            </a:r>
            <a:r>
              <a:rPr lang="ru-RU" dirty="0" smtClean="0"/>
              <a:t>осуществляется:</a:t>
            </a:r>
          </a:p>
          <a:p>
            <a:pPr marL="0" algn="just">
              <a:buNone/>
            </a:pPr>
            <a:r>
              <a:rPr lang="ru-RU" dirty="0" smtClean="0"/>
              <a:t>- по </a:t>
            </a:r>
            <a:r>
              <a:rPr lang="ru-RU" dirty="0"/>
              <a:t>заказам </a:t>
            </a:r>
            <a:endParaRPr lang="ru-RU" dirty="0" smtClean="0"/>
          </a:p>
          <a:p>
            <a:pPr marL="0" algn="just">
              <a:buNone/>
            </a:pPr>
            <a:r>
              <a:rPr lang="ru-RU" dirty="0" smtClean="0"/>
              <a:t>- либо </a:t>
            </a:r>
            <a:r>
              <a:rPr lang="ru-RU" dirty="0"/>
              <a:t>для обеспечения собственных нужд юридического лица или индивидуального предпринимателя. </a:t>
            </a:r>
          </a:p>
          <a:p>
            <a:pPr marL="0" algn="just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buNone/>
            </a:pPr>
            <a:endParaRPr lang="ru-RU" dirty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-243408"/>
            <a:ext cx="8964000" cy="1620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ЛИЦЕНЗИРОВАНИЕ ТРАНСПОРТНЫХ ПЕРЕВОЗОК</a:t>
            </a:r>
            <a:br>
              <a:rPr lang="ru-RU" sz="2400" b="1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1052418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pPr marL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Постановление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Правительства РФ от 02.04.2012 N 280 "Об утверждении Положения о лицензировании перевозок пассажиров автомобильным транспортом, оборудованным для перевозок более 8 человек (за исключением случая, если указанная деятельность осуществляется по заказам либо для собственных нужд юридического лица или индивидуального предпринимателя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)".</a:t>
            </a:r>
          </a:p>
          <a:p>
            <a:pPr marL="0" algn="just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dirty="0"/>
              <a:t>состав лицензируемой деятельности по перевозке пассажиров включаются следующие виды транспортного обслуживания</a:t>
            </a:r>
            <a:r>
              <a:rPr lang="ru-RU" sz="2400" dirty="0" smtClean="0"/>
              <a:t>:</a:t>
            </a:r>
          </a:p>
          <a:p>
            <a:r>
              <a:rPr lang="ru-RU" dirty="0"/>
              <a:t>- регулярные перевозки пассажиров в городском и пригородном сообщении;</a:t>
            </a:r>
          </a:p>
          <a:p>
            <a:r>
              <a:rPr lang="ru-RU" dirty="0"/>
              <a:t>- регулярные перевозки пассажиров в междугородном сообщении.</a:t>
            </a:r>
          </a:p>
          <a:p>
            <a:pPr marL="0" algn="just">
              <a:buNone/>
            </a:pPr>
            <a:endParaRPr lang="ru-RU" sz="2400" dirty="0"/>
          </a:p>
          <a:p>
            <a:pPr marL="0" algn="just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buNone/>
            </a:pPr>
            <a:endParaRPr lang="ru-RU" dirty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-243408"/>
            <a:ext cx="8964000" cy="1620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ЛИЦЕНЗИРОВАНИЕ ТРАНСПОРТНЫХ ПЕРЕВОЗОК</a:t>
            </a:r>
            <a:br>
              <a:rPr lang="ru-RU" sz="2400" b="1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134696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pPr marL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закон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 08.11.2007 N 259-ФЗ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"Устав автомобильного транспорта и городского наземного электрического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транспорта»</a:t>
            </a:r>
          </a:p>
          <a:p>
            <a:pPr marL="0" algn="just">
              <a:buNone/>
            </a:pPr>
            <a:r>
              <a:rPr lang="ru-RU" sz="2400" b="1" dirty="0" smtClean="0"/>
              <a:t>Регулярные </a:t>
            </a:r>
            <a:r>
              <a:rPr lang="ru-RU" sz="2400" b="1" dirty="0"/>
              <a:t>перевозки </a:t>
            </a:r>
            <a:r>
              <a:rPr lang="ru-RU" sz="2400" b="1" dirty="0" smtClean="0"/>
              <a:t>  </a:t>
            </a:r>
            <a:r>
              <a:rPr lang="ru-RU" sz="2400" dirty="0" smtClean="0"/>
              <a:t>- перевозки </a:t>
            </a:r>
            <a:r>
              <a:rPr lang="ru-RU" sz="2400" dirty="0"/>
              <a:t>пассажиров и багажа в соответствии </a:t>
            </a:r>
            <a:r>
              <a:rPr lang="ru-RU" sz="2400" b="1" dirty="0"/>
              <a:t>с расписанием </a:t>
            </a:r>
            <a:r>
              <a:rPr lang="ru-RU" sz="2400" dirty="0"/>
              <a:t>по установленному пути следования транспортных средств от начального остановочного пункта через промежуточные остановочные пункты </a:t>
            </a:r>
            <a:r>
              <a:rPr lang="ru-RU" sz="2400" b="1" dirty="0"/>
              <a:t>до конечного остановочного пункта</a:t>
            </a:r>
            <a:r>
              <a:rPr lang="ru-RU" sz="2400" dirty="0"/>
              <a:t>. </a:t>
            </a:r>
            <a:endParaRPr lang="ru-RU" sz="2400" dirty="0" smtClean="0"/>
          </a:p>
          <a:p>
            <a:pPr marL="0" algn="just">
              <a:buNone/>
            </a:pPr>
            <a:r>
              <a:rPr lang="ru-RU" sz="2400" dirty="0" smtClean="0"/>
              <a:t>Экскурсию </a:t>
            </a:r>
            <a:r>
              <a:rPr lang="ru-RU" sz="2400" dirty="0"/>
              <a:t>на автомобильном транспорте к регулярным перевозкам </a:t>
            </a:r>
            <a:r>
              <a:rPr lang="ru-RU" sz="2400" b="1" dirty="0"/>
              <a:t>отнести нельзя </a:t>
            </a:r>
            <a:r>
              <a:rPr lang="ru-RU" sz="2400" dirty="0"/>
              <a:t>в силу отсутствия официально утвержденного маршрута и расписания. </a:t>
            </a:r>
            <a:endParaRPr lang="ru-RU" sz="2400" dirty="0" smtClean="0"/>
          </a:p>
          <a:p>
            <a:pPr marL="0" algn="just">
              <a:buNone/>
            </a:pPr>
            <a:r>
              <a:rPr lang="ru-RU" sz="2400" dirty="0" smtClean="0"/>
              <a:t>В </a:t>
            </a:r>
            <a:r>
              <a:rPr lang="ru-RU" sz="2400" dirty="0"/>
              <a:t>силу этого экскурсоводу в данном случае </a:t>
            </a:r>
            <a:r>
              <a:rPr lang="ru-RU" sz="2400" b="1" dirty="0"/>
              <a:t>лицензия не требуется</a:t>
            </a:r>
            <a:r>
              <a:rPr lang="ru-RU" sz="2400" dirty="0"/>
              <a:t>.</a:t>
            </a:r>
          </a:p>
          <a:p>
            <a:pPr marL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buNone/>
            </a:pPr>
            <a:endParaRPr lang="ru-RU" sz="2400" dirty="0"/>
          </a:p>
          <a:p>
            <a:pPr marL="0" algn="just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buNone/>
            </a:pPr>
            <a:endParaRPr lang="ru-RU" dirty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-243408"/>
            <a:ext cx="8964000" cy="1620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ЛИЦЕНЗИРОВАНИЕ ТРАНСПОРТНЫХ ПЕРЕВОЗОК</a:t>
            </a:r>
            <a:br>
              <a:rPr lang="ru-RU" sz="2400" b="1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708319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pPr marL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/>
              <a:t>Для спортивных туристских походов существуют </a:t>
            </a:r>
            <a:r>
              <a:rPr lang="ru-RU" b="1" dirty="0"/>
              <a:t>категории сложности</a:t>
            </a:r>
            <a:r>
              <a:rPr lang="ru-RU" dirty="0" smtClean="0"/>
              <a:t>.</a:t>
            </a:r>
          </a:p>
          <a:p>
            <a:pPr marL="0" algn="just">
              <a:buNone/>
            </a:pPr>
            <a:r>
              <a:rPr lang="ru-RU" dirty="0"/>
              <a:t>Категории </a:t>
            </a:r>
            <a:r>
              <a:rPr lang="ru-RU" dirty="0" smtClean="0"/>
              <a:t>сложности </a:t>
            </a:r>
            <a:r>
              <a:rPr lang="ru-RU" dirty="0"/>
              <a:t>отражают</a:t>
            </a:r>
            <a:r>
              <a:rPr lang="ru-RU" dirty="0" smtClean="0"/>
              <a:t> </a:t>
            </a:r>
          </a:p>
          <a:p>
            <a:pPr marL="184150" indent="-457200" algn="just">
              <a:buFontTx/>
              <a:buChar char="-"/>
            </a:pPr>
            <a:r>
              <a:rPr lang="ru-RU" dirty="0" smtClean="0"/>
              <a:t>чисто спортивную характеристику</a:t>
            </a:r>
          </a:p>
          <a:p>
            <a:pPr marL="184150" indent="-457200" algn="just">
              <a:buFontTx/>
              <a:buChar char="-"/>
            </a:pPr>
            <a:r>
              <a:rPr lang="ru-RU" b="1" dirty="0" smtClean="0"/>
              <a:t>степень </a:t>
            </a:r>
            <a:r>
              <a:rPr lang="ru-RU" b="1" dirty="0"/>
              <a:t>возможных </a:t>
            </a:r>
            <a:r>
              <a:rPr lang="ru-RU" b="1" dirty="0" smtClean="0"/>
              <a:t>рисков.</a:t>
            </a:r>
          </a:p>
          <a:p>
            <a:r>
              <a:rPr lang="ru-RU" dirty="0"/>
              <a:t>Менее сложные походы являются </a:t>
            </a:r>
            <a:r>
              <a:rPr lang="ru-RU" dirty="0" err="1"/>
              <a:t>некатегорийными</a:t>
            </a:r>
            <a:r>
              <a:rPr lang="ru-RU" dirty="0"/>
              <a:t>. </a:t>
            </a:r>
          </a:p>
          <a:p>
            <a:r>
              <a:rPr lang="ru-RU" dirty="0"/>
              <a:t>Для детско-юношеского туризма походы меньшей сложности различаются </a:t>
            </a:r>
            <a:r>
              <a:rPr lang="ru-RU" b="1" dirty="0"/>
              <a:t>по степеням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Правила </a:t>
            </a:r>
            <a:r>
              <a:rPr lang="ru-RU" dirty="0"/>
              <a:t>проведения туристских спортивных походов, утвержденные Постановлением коллегии Центрального совета по туризму и экскурсиям 26 мая 1987 г. </a:t>
            </a:r>
            <a:endParaRPr lang="ru-RU" b="1" dirty="0" smtClean="0"/>
          </a:p>
          <a:p>
            <a:pPr marL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buNone/>
            </a:pPr>
            <a:endParaRPr lang="ru-RU" sz="2400" dirty="0"/>
          </a:p>
          <a:p>
            <a:pPr marL="0" algn="just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buNone/>
            </a:pPr>
            <a:endParaRPr lang="ru-RU" dirty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-243408"/>
            <a:ext cx="8964000" cy="1620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dirty="0"/>
              <a:t>АДМИНИСТРАТИВНО-ПРАВОВОЕ РЕГУЛИРОВАНИЕ ТУРИСТСКИХ ПОХОДОВ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9996108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pPr marL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/>
              <a:t>с 1 июля 2015 г. изменения и дополнения в Федеральный </a:t>
            </a:r>
            <a:r>
              <a:rPr lang="ru-RU" dirty="0">
                <a:hlinkClick r:id="rId2"/>
              </a:rPr>
              <a:t>закон</a:t>
            </a:r>
            <a:r>
              <a:rPr lang="ru-RU" dirty="0"/>
              <a:t> от 26 декабря 2008 г. N 294-ФЗ "О защите прав юридических лиц и индивидуальных предпринимателей при осуществлении государственного контроля (надзора) и муниципального контроля" </a:t>
            </a:r>
            <a:r>
              <a:rPr lang="ru-RU" b="1" dirty="0"/>
              <a:t>ограничивают возможность проверок соблюдения требований актов СССР и РСФСР</a:t>
            </a:r>
            <a:r>
              <a:rPr lang="ru-RU" dirty="0" smtClean="0"/>
              <a:t>.</a:t>
            </a:r>
          </a:p>
          <a:p>
            <a:pPr marL="0" algn="just">
              <a:buNone/>
            </a:pPr>
            <a:r>
              <a:rPr lang="ru-RU" dirty="0" smtClean="0"/>
              <a:t>Правила </a:t>
            </a:r>
            <a:r>
              <a:rPr lang="ru-RU" dirty="0"/>
              <a:t>проведения соревнований туристских спортивных походов, путешествий и организации спортивных туров и Кодекс путешественника </a:t>
            </a:r>
            <a:r>
              <a:rPr lang="ru-RU" dirty="0" smtClean="0"/>
              <a:t>нормативными </a:t>
            </a:r>
            <a:r>
              <a:rPr lang="ru-RU" dirty="0"/>
              <a:t>актами не являются, поскольку утверждены </a:t>
            </a:r>
            <a:r>
              <a:rPr lang="ru-RU" b="1" dirty="0"/>
              <a:t>общественной организацией </a:t>
            </a:r>
            <a:r>
              <a:rPr lang="ru-RU" dirty="0"/>
              <a:t>- съездом Туристско-спортивного союза России 4 декабря 1993 года. </a:t>
            </a:r>
            <a:r>
              <a:rPr lang="ru-RU" dirty="0" smtClean="0"/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buNone/>
            </a:pPr>
            <a:endParaRPr lang="ru-RU" sz="2400" dirty="0"/>
          </a:p>
          <a:p>
            <a:pPr marL="0" algn="just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buNone/>
            </a:pPr>
            <a:endParaRPr lang="ru-RU" dirty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-243408"/>
            <a:ext cx="8964000" cy="1620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dirty="0"/>
              <a:t>АДМИНИСТРАТИВНО-ПРАВОВОЕ РЕГУЛИРОВАНИЕ ТУРИСТСКИХ ПОХОДОВ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6580159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pPr marL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/>
              <a:t>Единая всероссийская спортивная классификация </a:t>
            </a:r>
            <a:r>
              <a:rPr lang="ru-RU" dirty="0"/>
              <a:t>маршрутов (</a:t>
            </a:r>
            <a:r>
              <a:rPr lang="ru-RU" dirty="0" smtClean="0"/>
              <a:t>ЕВСКМ) утверждена </a:t>
            </a:r>
            <a:r>
              <a:rPr lang="ru-RU" dirty="0"/>
              <a:t>Федерацией спортивного туризма Туристско-спортивного союза России 1 февраля 1995 </a:t>
            </a:r>
            <a:r>
              <a:rPr lang="ru-RU" dirty="0" smtClean="0"/>
              <a:t>года – ! </a:t>
            </a:r>
            <a:r>
              <a:rPr lang="ru-RU" b="1" dirty="0" smtClean="0"/>
              <a:t>не нормативный правовой акт (там есть критерии категорирования).</a:t>
            </a:r>
          </a:p>
          <a:p>
            <a:pPr marL="0" algn="just">
              <a:buNone/>
            </a:pPr>
            <a:r>
              <a:rPr lang="ru-RU" dirty="0">
                <a:hlinkClick r:id="rId2"/>
              </a:rPr>
              <a:t>Приказ</a:t>
            </a:r>
            <a:r>
              <a:rPr lang="ru-RU" dirty="0"/>
              <a:t> Министерства спорта РФ от 6 сентября 2013 г. N 715 "Об утверждении Единой всероссийской спортивной </a:t>
            </a:r>
            <a:r>
              <a:rPr lang="ru-RU" dirty="0" smtClean="0"/>
              <a:t>классификации» только для таких видов спорта: </a:t>
            </a:r>
            <a:r>
              <a:rPr lang="ru-RU" b="1" dirty="0"/>
              <a:t>альпинизм, рафтинг, спортивное ориентирование </a:t>
            </a:r>
            <a:r>
              <a:rPr lang="ru-RU" dirty="0" smtClean="0"/>
              <a:t>и др. (</a:t>
            </a:r>
            <a:r>
              <a:rPr lang="ru-RU" sz="2400" b="1" dirty="0" smtClean="0"/>
              <a:t>критериев категорирования нет)</a:t>
            </a:r>
            <a:endParaRPr lang="ru-RU" sz="2400" b="1" dirty="0"/>
          </a:p>
          <a:p>
            <a:pPr marL="0" algn="just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buNone/>
            </a:pPr>
            <a:endParaRPr lang="ru-RU" dirty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-243408"/>
            <a:ext cx="8964000" cy="1620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dirty="0"/>
              <a:t>АДМИНИСТРАТИВНО-ПРАВОВОЕ РЕГУЛИРОВАНИЕ ТУРИСТСКИХ ПОХОДОВ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6831122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pPr marL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/>
              <a:t>Эти критерии в актуальной редакции приведены в Правилах соревнований по спортивному туризму (номер-код вида спорта </a:t>
            </a:r>
            <a:r>
              <a:rPr lang="ru-RU" sz="2400" dirty="0">
                <a:hlinkClick r:id="rId2"/>
              </a:rPr>
              <a:t>0840005411Я</a:t>
            </a:r>
            <a:r>
              <a:rPr lang="ru-RU" sz="2400" dirty="0"/>
              <a:t>), утвержденных Федеральным агентством по физической культуре и спорту и Туристско-спортивным союзом России, а также согласованных МЧС России в 2008 году</a:t>
            </a:r>
            <a:r>
              <a:rPr lang="ru-RU" sz="2400" dirty="0" smtClean="0"/>
              <a:t>.</a:t>
            </a:r>
          </a:p>
          <a:p>
            <a:pPr marL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!!! Но </a:t>
            </a:r>
            <a:r>
              <a:rPr lang="ru-RU" sz="2400" dirty="0"/>
              <a:t>критерии категорирования распространяются только на </a:t>
            </a:r>
            <a:r>
              <a:rPr lang="ru-RU" sz="2400" b="1" dirty="0"/>
              <a:t>спортивные соревнования</a:t>
            </a:r>
            <a:r>
              <a:rPr lang="ru-RU" sz="2400" dirty="0"/>
              <a:t>. </a:t>
            </a:r>
            <a:endParaRPr lang="ru-RU" sz="2400" dirty="0" smtClean="0"/>
          </a:p>
          <a:p>
            <a:pPr marL="0" algn="just">
              <a:buNone/>
            </a:pPr>
            <a:r>
              <a:rPr lang="ru-RU" sz="2400" dirty="0" smtClean="0"/>
              <a:t>	Не урегулированы вопросы </a:t>
            </a:r>
            <a:r>
              <a:rPr lang="ru-RU" sz="2400" dirty="0"/>
              <a:t>категорирования сложности походов, проводимых </a:t>
            </a:r>
            <a:r>
              <a:rPr lang="ru-RU" sz="2400" b="1" dirty="0"/>
              <a:t>вне рамок соревнований</a:t>
            </a:r>
            <a:r>
              <a:rPr lang="ru-RU" sz="2400" dirty="0"/>
              <a:t>, а также </a:t>
            </a:r>
            <a:r>
              <a:rPr lang="ru-RU" sz="2400" b="1" dirty="0"/>
              <a:t>походов, организованных с коммерческой целью</a:t>
            </a:r>
            <a:r>
              <a:rPr lang="ru-RU" sz="2400" dirty="0" smtClean="0"/>
              <a:t>.</a:t>
            </a:r>
            <a:r>
              <a:rPr lang="ru-RU" sz="2400" dirty="0"/>
              <a:t> </a:t>
            </a:r>
            <a:endParaRPr lang="ru-RU" sz="2400" dirty="0" smtClean="0"/>
          </a:p>
          <a:p>
            <a:pPr marL="0" algn="just">
              <a:buNone/>
            </a:pPr>
            <a:r>
              <a:rPr lang="ru-RU" sz="2400" dirty="0" smtClean="0"/>
              <a:t>Вывод: правовое </a:t>
            </a:r>
            <a:r>
              <a:rPr lang="ru-RU" sz="2400" dirty="0"/>
              <a:t>регулирование отдельных видов организованного (коммерческого) туризма в России </a:t>
            </a:r>
            <a:r>
              <a:rPr lang="ru-RU" sz="2400" dirty="0" smtClean="0"/>
              <a:t>не урегулировано.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buNone/>
            </a:pPr>
            <a:endParaRPr lang="ru-RU" dirty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-243408"/>
            <a:ext cx="8964000" cy="1620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dirty="0"/>
              <a:t>АДМИНИСТРАТИВНО-ПРАВОВОЕ РЕГУЛИРОВАНИЕ ТУРИСТСКИХ ПОХОДОВ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7683897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pPr marL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Инструкция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организации и проведению туристских походов, экспедиций и экскурсий (путешествий)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учащимися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воспитанниками и студентами Российской Федерации (утверждена Приказом Минобразования РФ 13 июля 1992 г. N 293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руководителей походов возложена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обязанность:   </a:t>
            </a:r>
          </a:p>
          <a:p>
            <a:pPr marL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 сообщению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спасательную службу (отряд) не позднее чем за 10 дней до выезда к месту начала похода по установленной форме о маршруте похода, контрольных пунктах и сроках их прохождения, составе группы;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необходимости изменения сроков похода, состава группы;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прохождении группой контрольных пунктов и об окончании похода.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buNone/>
            </a:pPr>
            <a:endParaRPr lang="ru-RU" dirty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-243408"/>
            <a:ext cx="8964000" cy="1620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dirty="0"/>
              <a:t>АДМИНИСТРАТИВНО-ПРАВОВОЕ РЕГУЛИРОВАНИЕ ТУРИСТСКИХ ПОХОДОВ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9859599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pPr marL="0">
              <a:buNone/>
            </a:pPr>
            <a:r>
              <a:rPr lang="ru-RU" dirty="0"/>
              <a:t>Постановление Правительства РФ  от 03 марта 2017 г. № 252 «О некоторых вопросах обеспечения безопасности туризма в Российской Федерации»</a:t>
            </a:r>
          </a:p>
          <a:p>
            <a:pPr marL="0">
              <a:buNone/>
            </a:pPr>
            <a:r>
              <a:rPr lang="ru-RU" dirty="0"/>
              <a:t>Правительство Российской Федерации обязало </a:t>
            </a:r>
            <a:r>
              <a:rPr lang="ru-RU" b="1" dirty="0"/>
              <a:t>организаторов активных видов туризма </a:t>
            </a:r>
            <a:r>
              <a:rPr lang="ru-RU" dirty="0"/>
              <a:t>в России не позднее, чем за 10 рабочих дней информировать территориальные органы МЧС России о маршрутах передвижения, если они могут быть опасными. Распоряжение касается также </a:t>
            </a:r>
            <a:r>
              <a:rPr lang="ru-RU" b="1" dirty="0"/>
              <a:t>туристических групп, имеющих в своем составе несовершеннолетних детей</a:t>
            </a:r>
            <a:r>
              <a:rPr lang="ru-RU" dirty="0"/>
              <a:t>, и </a:t>
            </a:r>
            <a:r>
              <a:rPr lang="ru-RU" b="1" dirty="0"/>
              <a:t>самих туристов, осуществляющих самостоятельные путешествия </a:t>
            </a:r>
            <a:r>
              <a:rPr lang="ru-RU" dirty="0"/>
              <a:t>по России.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buNone/>
            </a:pPr>
            <a:endParaRPr lang="ru-RU" dirty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-243408"/>
            <a:ext cx="8964000" cy="1620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dirty="0"/>
              <a:t>АДМИНИСТРАТИВНО-ПРАВОВОЕ РЕГУЛИРОВАНИЕ ТУРИСТСКИХ ПОХОДОВ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0335609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Длительное </a:t>
            </a:r>
            <a:r>
              <a:rPr lang="ru-RU" sz="2000" dirty="0"/>
              <a:t>время на законодательном уровне не решался вопрос о правовом статусе </a:t>
            </a:r>
            <a:r>
              <a:rPr lang="ru-RU" sz="2000" dirty="0" smtClean="0"/>
              <a:t>экскурсоводов </a:t>
            </a:r>
            <a:r>
              <a:rPr lang="ru-RU" sz="2000" dirty="0"/>
              <a:t>(гидов), гидов-переводчиков и инструкторов-проводников. </a:t>
            </a:r>
            <a:endParaRPr lang="ru-RU" sz="2000" dirty="0" smtClean="0">
              <a:hlinkClick r:id="rId2"/>
            </a:endParaRPr>
          </a:p>
          <a:p>
            <a:pPr marL="0" indent="0">
              <a:buNone/>
            </a:pPr>
            <a:r>
              <a:rPr lang="ru-RU" sz="2000" dirty="0"/>
              <a:t>Основные проблемы современного состояния рынка услуг экскурсоводов (гидов), гидов-переводчиков и инструкторов-проводников :</a:t>
            </a:r>
          </a:p>
          <a:p>
            <a:r>
              <a:rPr lang="ru-RU" sz="2000" dirty="0"/>
              <a:t>- в стране не хватает квалифицированных гидов и проводников, поэтому растет число "самодеятельных" неквалифицированных специалистов;</a:t>
            </a:r>
          </a:p>
          <a:p>
            <a:r>
              <a:rPr lang="ru-RU" sz="2000" dirty="0"/>
              <a:t>- отсутствует федеральная система подготовки гидов и проводников, за исключением крупных федеральных центров;</a:t>
            </a:r>
          </a:p>
          <a:p>
            <a:r>
              <a:rPr lang="ru-RU" sz="2000" dirty="0"/>
              <a:t>- отсутствует федеральный механизм контроля за качеством предоставления услуг. В отдельных субъектах Российской Федерации введена добровольная аттестация гидов и проводников .</a:t>
            </a:r>
          </a:p>
          <a:p>
            <a:pPr marL="0">
              <a:buNone/>
            </a:pPr>
            <a:endParaRPr lang="ru-RU" dirty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79106" y="116632"/>
            <a:ext cx="8891992" cy="1620000"/>
          </a:xfrm>
        </p:spPr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000" b="1" dirty="0"/>
              <a:t>СОВЕРШЕНСТВОВАНИЕ АДМИНИСТРАТИВНО-ПРАВОВОГО РЕГУЛИРОВАНИЯ</a:t>
            </a:r>
            <a:br>
              <a:rPr lang="ru-RU" sz="2000" b="1" dirty="0"/>
            </a:br>
            <a:r>
              <a:rPr lang="ru-RU" sz="2000" b="1" dirty="0"/>
              <a:t>ДЕЯТЕЛЬНОСТИ ЭКСКУРСОВОДОВ (ГИДОВ), ГИДОВ-ПЕРЕВОДЧИКОВ</a:t>
            </a:r>
            <a:br>
              <a:rPr lang="ru-RU" sz="2000" b="1" dirty="0"/>
            </a:br>
            <a:r>
              <a:rPr lang="ru-RU" sz="2000" b="1" dirty="0"/>
              <a:t>И ИНСТРУКТОРОВ-ПРОВОДНИКОВ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90724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350000"/>
            <a:ext cx="9108000" cy="5508000"/>
          </a:xfrm>
        </p:spPr>
        <p:txBody>
          <a:bodyPr/>
          <a:lstStyle/>
          <a:p>
            <a:pPr algn="just"/>
            <a:r>
              <a:rPr lang="ru-RU" sz="1800" u="sng" dirty="0" smtClean="0">
                <a:hlinkClick r:id="rId2"/>
              </a:rPr>
              <a:t>Концепция</a:t>
            </a:r>
            <a:r>
              <a:rPr lang="ru-RU" sz="1800" dirty="0" smtClean="0"/>
              <a:t> долгосрочного социально-экономического развития Российской Федерации на период до 2020 года, утвержденная распоряжением Правительства Российской Федерации от 17 ноября 2008 г. N 1662-р</a:t>
            </a:r>
          </a:p>
          <a:p>
            <a:pPr algn="just"/>
            <a:r>
              <a:rPr lang="ru-RU" sz="1800" dirty="0" smtClean="0">
                <a:hlinkClick r:id="rId3"/>
              </a:rPr>
              <a:t>Стратегия</a:t>
            </a:r>
            <a:r>
              <a:rPr lang="ru-RU" sz="1800" dirty="0" smtClean="0"/>
              <a:t> развития туризма в Российской Федерации на период до 2020 года, утвержденная распоряжением Правительства Российской Федерации от 31 мая 2014 г. N 941-р</a:t>
            </a:r>
          </a:p>
          <a:p>
            <a:pPr algn="just"/>
            <a:r>
              <a:rPr lang="ru-RU" sz="1800" dirty="0" smtClean="0"/>
              <a:t>Федеральная целевая </a:t>
            </a:r>
            <a:r>
              <a:rPr lang="ru-RU" sz="1800" dirty="0" smtClean="0">
                <a:hlinkClick r:id="rId4"/>
              </a:rPr>
              <a:t>программа</a:t>
            </a:r>
            <a:r>
              <a:rPr lang="ru-RU" sz="1800" dirty="0" smtClean="0"/>
              <a:t> "Развитие внутреннего и въездного туризма в Российской Федерации (2011 - 2018 годы)", утвержденная Постановлением Правительства Российской Федерации от 2 августа 2011 г. N 644</a:t>
            </a:r>
          </a:p>
          <a:p>
            <a:pPr algn="just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642918"/>
            <a:ext cx="8964000" cy="540000"/>
          </a:xfrm>
        </p:spPr>
        <p:txBody>
          <a:bodyPr/>
          <a:lstStyle/>
          <a:p>
            <a:pPr algn="ctr"/>
            <a:r>
              <a:rPr lang="ru-RU" sz="2800" dirty="0" smtClean="0"/>
              <a:t>Федеральные подзаконные нормативные правовые акты</a:t>
            </a:r>
            <a:endParaRPr lang="ru-RU" sz="2800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pPr marL="0" algn="just">
              <a:buNone/>
            </a:pPr>
            <a:r>
              <a:rPr lang="ru-RU" dirty="0" smtClean="0">
                <a:hlinkClick r:id="rId2"/>
              </a:rPr>
              <a:t>Проект</a:t>
            </a:r>
            <a:r>
              <a:rPr lang="ru-RU" dirty="0" smtClean="0"/>
              <a:t> </a:t>
            </a:r>
            <a:r>
              <a:rPr lang="ru-RU" dirty="0"/>
              <a:t>Федерального закона разработан Минкультуры России во исполнение первого абзаца подпункта "в" пункта 1 перечня поручений Президента Российской Федерации по итогам заседания президиума Государственного совета Российской Федерации от 17.08.2015 N Пр-1893ГС, пункта 5 поручения Заместителя Председателя Правительства Российской Федерации О.Ю. </a:t>
            </a:r>
            <a:r>
              <a:rPr lang="ru-RU" dirty="0" err="1"/>
              <a:t>Голодец</a:t>
            </a:r>
            <a:r>
              <a:rPr lang="ru-RU" dirty="0"/>
              <a:t> от 29.09.2015 N ОГ-П44-6673. 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buNone/>
            </a:pPr>
            <a:endParaRPr lang="ru-RU" dirty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79106" y="116632"/>
            <a:ext cx="8891992" cy="1620000"/>
          </a:xfrm>
        </p:spPr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000" b="1" dirty="0"/>
              <a:t>СОВЕРШЕНСТВОВАНИЕ АДМИНИСТРАТИВНО-ПРАВОВОГО РЕГУЛИРОВАНИЯ</a:t>
            </a:r>
            <a:br>
              <a:rPr lang="ru-RU" sz="2000" b="1" dirty="0"/>
            </a:br>
            <a:r>
              <a:rPr lang="ru-RU" sz="2000" b="1" dirty="0"/>
              <a:t>ДЕЯТЕЛЬНОСТИ ЭКСКУРСОВОДОВ (ГИДОВ), ГИДОВ-ПЕРЕВОДЧИКОВ</a:t>
            </a:r>
            <a:br>
              <a:rPr lang="ru-RU" sz="2000" b="1" dirty="0"/>
            </a:br>
            <a:r>
              <a:rPr lang="ru-RU" sz="2000" b="1" dirty="0"/>
              <a:t>И ИНСТРУКТОРОВ-ПРОВОДНИКОВ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7196610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r>
              <a:rPr lang="ru-RU" dirty="0">
                <a:hlinkClick r:id="rId2"/>
              </a:rPr>
              <a:t>Статья 1</a:t>
            </a:r>
            <a:r>
              <a:rPr lang="ru-RU" dirty="0"/>
              <a:t> Закона о туристской деятельности закрепляет 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sz="2400" b="1" dirty="0"/>
              <a:t>экскурсовод (гид)</a:t>
            </a:r>
            <a:r>
              <a:rPr lang="ru-RU" sz="2400" dirty="0"/>
              <a:t> - профессионально подготовленное лицо, осуществляющее деятельность по ознакомлению экскурсантов (туристов) с объектами показа в стране (месте) временного пребывания;</a:t>
            </a:r>
          </a:p>
          <a:p>
            <a:r>
              <a:rPr lang="ru-RU" sz="2400" b="1" dirty="0"/>
              <a:t>гид-переводчик</a:t>
            </a:r>
            <a:r>
              <a:rPr lang="ru-RU" sz="2400" dirty="0"/>
              <a:t> - профессионально подготовленное лицо, свободно владеющее иностранным языком, знание которого необходимо для перевода и осуществления деятельности по ознакомлению экскурсантов (туристов) с объектами показа в стране (месте) временного пребывания;</a:t>
            </a:r>
          </a:p>
          <a:p>
            <a:r>
              <a:rPr lang="ru-RU" sz="2400" b="1" dirty="0"/>
              <a:t>инструктор-проводник</a:t>
            </a:r>
            <a:r>
              <a:rPr lang="ru-RU" sz="2400" dirty="0"/>
              <a:t> - профессионально подготовленное лицо, сопровождающее туристов и обеспечивающее их безопасность при прохождении туристских маршрутов.</a:t>
            </a:r>
          </a:p>
          <a:p>
            <a:pPr marL="0">
              <a:buNone/>
            </a:pPr>
            <a:endParaRPr lang="ru-RU" dirty="0"/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-24297"/>
            <a:ext cx="8891992" cy="16200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7202201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pPr marL="0">
              <a:buNone/>
            </a:pPr>
            <a:r>
              <a:rPr lang="ru-RU" dirty="0">
                <a:hlinkClick r:id="rId2"/>
              </a:rPr>
              <a:t>Распоряжение</a:t>
            </a:r>
            <a:r>
              <a:rPr lang="ru-RU" dirty="0"/>
              <a:t> Правительства Российской Федерации от 31.05.2014 N 941-р "Об утверждении Стратегии развития туризма в Российской Федерации на период до 2020 </a:t>
            </a:r>
            <a:r>
              <a:rPr lang="ru-RU" dirty="0" smtClean="0"/>
              <a:t>года«.</a:t>
            </a:r>
          </a:p>
          <a:p>
            <a:pPr marL="0">
              <a:buNone/>
            </a:pPr>
            <a:r>
              <a:rPr lang="ru-RU" b="1" dirty="0" smtClean="0"/>
              <a:t>В </a:t>
            </a:r>
            <a:r>
              <a:rPr lang="ru-RU" b="1" dirty="0"/>
              <a:t>настоящее время одной из важнейших проблем остается подготовка экскурсоводов, гидов-переводчиков, инструкторов-проводников.</a:t>
            </a:r>
            <a:r>
              <a:rPr lang="ru-RU" dirty="0"/>
              <a:t> </a:t>
            </a:r>
            <a:endParaRPr lang="ru-RU" dirty="0" smtClean="0"/>
          </a:p>
          <a:p>
            <a:pPr marL="0">
              <a:buNone/>
            </a:pPr>
            <a:r>
              <a:rPr lang="ru-RU" dirty="0"/>
              <a:t>Проводить экскурсии в России с 2019 года смогут только аттестованные гиды. </a:t>
            </a:r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-24297"/>
            <a:ext cx="8891992" cy="16200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1499027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pPr marL="0">
              <a:buNone/>
            </a:pPr>
            <a:endParaRPr lang="ru-RU" sz="2400" dirty="0" smtClean="0"/>
          </a:p>
          <a:p>
            <a:pPr marL="0" algn="ctr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Планируемые нововведения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241300" indent="-514350" algn="just">
              <a:buAutoNum type="arabicPeriod"/>
            </a:pPr>
            <a:r>
              <a:rPr lang="ru-RU" sz="2400" dirty="0" smtClean="0"/>
              <a:t>экскурсоводы</a:t>
            </a:r>
            <a:r>
              <a:rPr lang="ru-RU" sz="2400" dirty="0"/>
              <a:t>, гиды-переводчики и инструкторы-проводники смогут оказывать свои услуги лишь при наличии </a:t>
            </a:r>
            <a:r>
              <a:rPr lang="ru-RU" sz="2400" dirty="0" smtClean="0"/>
              <a:t>аттестата;</a:t>
            </a:r>
          </a:p>
          <a:p>
            <a:pPr marL="184150" indent="-457200" algn="just">
              <a:buAutoNum type="arabicPeriod"/>
            </a:pPr>
            <a:r>
              <a:rPr lang="ru-RU" sz="2400" dirty="0" smtClean="0"/>
              <a:t>стать </a:t>
            </a:r>
            <a:r>
              <a:rPr lang="ru-RU" sz="2400" dirty="0"/>
              <a:t>обладателями документа смогут только граждане </a:t>
            </a:r>
            <a:r>
              <a:rPr lang="ru-RU" sz="2400" dirty="0" smtClean="0"/>
              <a:t>РФ;</a:t>
            </a:r>
          </a:p>
          <a:p>
            <a:pPr marL="184150" indent="-457200" algn="just">
              <a:buAutoNum type="arabicPeriod"/>
            </a:pPr>
            <a:r>
              <a:rPr lang="ru-RU" sz="2400" dirty="0" smtClean="0"/>
              <a:t>действовать будет </a:t>
            </a:r>
            <a:r>
              <a:rPr lang="ru-RU" sz="2400" dirty="0"/>
              <a:t>пять </a:t>
            </a:r>
            <a:r>
              <a:rPr lang="ru-RU" sz="2400" dirty="0" smtClean="0"/>
              <a:t>лет;</a:t>
            </a:r>
          </a:p>
          <a:p>
            <a:pPr marL="184150" indent="-457200" algn="just">
              <a:buAutoNum type="arabicPeriod"/>
            </a:pPr>
            <a:r>
              <a:rPr lang="ru-RU" sz="2400" dirty="0" smtClean="0"/>
              <a:t>действителен лишь </a:t>
            </a:r>
            <a:r>
              <a:rPr lang="ru-RU" sz="2400" dirty="0"/>
              <a:t>в одном </a:t>
            </a:r>
            <a:r>
              <a:rPr lang="ru-RU" sz="2400" dirty="0" smtClean="0"/>
              <a:t>регионе;</a:t>
            </a:r>
          </a:p>
          <a:p>
            <a:pPr marL="184150" indent="-457200" algn="just">
              <a:buAutoNum type="arabicPeriod"/>
            </a:pPr>
            <a:r>
              <a:rPr lang="ru-RU" sz="2400" dirty="0" smtClean="0"/>
              <a:t>списки </a:t>
            </a:r>
            <a:r>
              <a:rPr lang="ru-RU" sz="2400" dirty="0"/>
              <a:t>аккредитованных экскурсоводов и гидов-переводчиков </a:t>
            </a:r>
            <a:r>
              <a:rPr lang="ru-RU" sz="2400" dirty="0" smtClean="0"/>
              <a:t>официально публикуются</a:t>
            </a:r>
            <a:r>
              <a:rPr lang="ru-RU" sz="2400" dirty="0"/>
              <a:t> в </a:t>
            </a:r>
            <a:r>
              <a:rPr lang="ru-RU" sz="2400" dirty="0" smtClean="0"/>
              <a:t>интернете;</a:t>
            </a:r>
          </a:p>
          <a:p>
            <a:pPr marL="184150" indent="-457200" algn="just">
              <a:buAutoNum type="arabicPeriod"/>
            </a:pPr>
            <a:r>
              <a:rPr lang="ru-RU" sz="2400" dirty="0"/>
              <a:t>за работу без аттестата будут введены штрафы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-963488"/>
            <a:ext cx="8891992" cy="16200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1946063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436000"/>
          </a:xfrm>
        </p:spPr>
        <p:txBody>
          <a:bodyPr/>
          <a:lstStyle/>
          <a:p>
            <a:pPr marL="0"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Требования: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диплом </a:t>
            </a:r>
            <a:r>
              <a:rPr lang="ru-RU" sz="2000" dirty="0"/>
              <a:t>в сфере туризма (а также любое среднее специальное или высшее образование с дополнительным образованием по профилю туристической работы) либо опыт работы гидом от 5 </a:t>
            </a:r>
            <a:r>
              <a:rPr lang="ru-RU" sz="2000" dirty="0" smtClean="0"/>
              <a:t>лет;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к </a:t>
            </a:r>
            <a:r>
              <a:rPr lang="ru-RU" sz="2000" dirty="0"/>
              <a:t>инструкторам-проводникам, которые, например, водят группы в горы, на сплавы по рекам и т.д</a:t>
            </a:r>
            <a:r>
              <a:rPr lang="ru-RU" sz="2000" dirty="0" smtClean="0"/>
              <a:t>. - требования строже —опыт </a:t>
            </a:r>
            <a:r>
              <a:rPr lang="ru-RU" sz="2000" dirty="0"/>
              <a:t>работы </a:t>
            </a:r>
            <a:r>
              <a:rPr lang="ru-RU" sz="2000" b="1" dirty="0"/>
              <a:t>стажером</a:t>
            </a:r>
            <a:r>
              <a:rPr lang="ru-RU" sz="2000" dirty="0"/>
              <a:t> по сопровождению туристов либо инструктором на протяжении не менее пяти </a:t>
            </a:r>
            <a:r>
              <a:rPr lang="ru-RU" sz="2000" dirty="0" smtClean="0"/>
              <a:t>лет;</a:t>
            </a:r>
          </a:p>
          <a:p>
            <a:pPr marL="514350" indent="-514350">
              <a:buAutoNum type="arabicPeriod"/>
            </a:pPr>
            <a:r>
              <a:rPr lang="ru-RU" sz="2000" dirty="0"/>
              <a:t>соискатель должен пройти обучение по оказанию первой помощи и не иметь медицинских противопоказаний к работе</a:t>
            </a:r>
            <a:r>
              <a:rPr lang="ru-RU" sz="2000" dirty="0" smtClean="0"/>
              <a:t> ;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допуск </a:t>
            </a:r>
            <a:r>
              <a:rPr lang="ru-RU" sz="2000" dirty="0"/>
              <a:t>к профессии будет запрещен имеющим судимость за тяжкие и особо тяжкие преступления против личности, семьи и детей, умышленных преступлений против здоровья населения и общественной нравственности</a:t>
            </a:r>
            <a:r>
              <a:rPr lang="ru-RU" sz="2000" dirty="0" smtClean="0"/>
              <a:t> 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-963488"/>
            <a:ext cx="8891992" cy="16200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25230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r>
              <a:rPr lang="ru-RU" sz="2000" dirty="0" smtClean="0"/>
              <a:t>1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) туристы;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2) заказчики туристского продукта;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3) туроператоры;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4)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турагенты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5) организации, осуществляющие экскурсионное обслуживание на территории Российской Федерации;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6) организации, реализующие на территории Российской Федерации туристский продукт, сформированный иностранным туроператором;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7) государственные и муниципальные унитарные предприятия, осуществляющие деятельность по организации путешествий в пределах территории Российской Федерации;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8) государственные и муниципальные учреждения, осуществляющие деятельность по организации путешествий в пределах территории Российской Федерации;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9) уполномоченный Правительством Российской Федерации федеральный орган исполнительной власти, осуществляющий государственное регулирование туристской деятельности;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10) объединения туроператоров и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турагентов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и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объединения туроператоров в сфере выездного туризма;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11) общественные объединения туристов.</a:t>
            </a:r>
          </a:p>
          <a:p>
            <a:pPr lvl="0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28604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Участники туристских правоотношений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r>
              <a:rPr lang="ru-RU" sz="1800" b="1" dirty="0" smtClean="0"/>
              <a:t>Турист</a:t>
            </a:r>
            <a:r>
              <a:rPr lang="ru-RU" sz="1800" dirty="0" smtClean="0"/>
              <a:t> - лицо, посещающее страну (место) временного пребывания в лечебно-оздоровительных, рекреационных, познавательных, физкультурно-спортивных, профессионально-деловых, религиозных и иных целях без занятия деятельностью, связанной с получением дохода от источников в стране (месте) временного пребывания, на период от 24 ч до шести месяцев подряд или осуществляющее не менее одной ночевки в стране (месте) временного пребывания.</a:t>
            </a:r>
          </a:p>
          <a:p>
            <a:r>
              <a:rPr lang="ru-RU" sz="1800" b="1" dirty="0" smtClean="0"/>
              <a:t>Туроператор</a:t>
            </a:r>
            <a:r>
              <a:rPr lang="ru-RU" sz="1800" dirty="0" smtClean="0"/>
              <a:t> - субъект предпринимательской деятельности (юридическое лицо), осуществляющий от своего имени деятельность по формированию, продвижению и реализации туристского продукта, а также по предоставлению иных туристских услуг с коммерческими целями на основе федерального законодательства и в рамках заключаемого с потребителями договора о реализации туристского продукта.</a:t>
            </a:r>
          </a:p>
          <a:p>
            <a:r>
              <a:rPr lang="ru-RU" sz="1800" b="1" dirty="0" err="1" smtClean="0"/>
              <a:t>Турагент</a:t>
            </a:r>
            <a:r>
              <a:rPr lang="ru-RU" sz="1800" dirty="0" smtClean="0"/>
              <a:t> - юридическое лицо или индивидуальный предприниматель, осуществляющий деятельность по рекламированию и реализации комплексной туристской услуги, созданной туроператором от своего имени, но за счет туроператора, либо от имени и за счет туроператора</a:t>
            </a:r>
          </a:p>
          <a:p>
            <a:pPr>
              <a:buNone/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142908" y="142852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Участники туристских правоотношений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000" y="1142984"/>
            <a:ext cx="9108000" cy="550800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Классификация по субъектно-территориальному признаку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sz="2400" b="1" dirty="0" smtClean="0"/>
              <a:t>туризм внутренний </a:t>
            </a:r>
            <a:r>
              <a:rPr lang="ru-RU" sz="2400" dirty="0" smtClean="0"/>
              <a:t>- туризм в пределах территории Российской Федерации лиц, постоянно проживающих в Российской Федерации;</a:t>
            </a:r>
          </a:p>
          <a:p>
            <a:r>
              <a:rPr lang="ru-RU" sz="2400" b="1" dirty="0" smtClean="0"/>
              <a:t>туризм выездной </a:t>
            </a:r>
            <a:r>
              <a:rPr lang="ru-RU" sz="2400" dirty="0" smtClean="0"/>
              <a:t>- туризм лиц, постоянно проживающих в Российской Федерации, в другую страну;</a:t>
            </a:r>
          </a:p>
          <a:p>
            <a:r>
              <a:rPr lang="ru-RU" sz="2400" b="1" dirty="0" smtClean="0"/>
              <a:t>туризм въездной </a:t>
            </a:r>
            <a:r>
              <a:rPr lang="ru-RU" sz="2400" dirty="0" smtClean="0"/>
              <a:t>- туризм в пределах территории Российской Федерации лиц, не проживающих постоянно в Российской Федерации;</a:t>
            </a:r>
          </a:p>
          <a:p>
            <a:r>
              <a:rPr lang="ru-RU" sz="2400" b="1" dirty="0" smtClean="0"/>
              <a:t>туризм международный </a:t>
            </a:r>
            <a:r>
              <a:rPr lang="ru-RU" sz="2400" dirty="0" smtClean="0"/>
              <a:t>- туризм выездной или въездной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8964000" cy="82800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/>
              <a:t>ВИДЫ ТУРИЗМА С ПРАВОВОЙ ТОЧКИ</a:t>
            </a:r>
            <a:br>
              <a:rPr lang="ru-RU" sz="2400" b="1" dirty="0" smtClean="0"/>
            </a:br>
            <a:r>
              <a:rPr lang="ru-RU" sz="2400" b="1" dirty="0" smtClean="0"/>
              <a:t>ЗРЕНИЯ</a:t>
            </a: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2233</TotalTime>
  <Words>3686</Words>
  <Application>Microsoft Office PowerPoint</Application>
  <PresentationFormat>Экран (4:3)</PresentationFormat>
  <Paragraphs>531</Paragraphs>
  <Slides>64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64</vt:i4>
      </vt:variant>
    </vt:vector>
  </HeadingPairs>
  <TitlesOfParts>
    <vt:vector size="70" baseType="lpstr">
      <vt:lpstr>Arial</vt:lpstr>
      <vt:lpstr>Calibri</vt:lpstr>
      <vt:lpstr>Constantia</vt:lpstr>
      <vt:lpstr>Times New Roman</vt:lpstr>
      <vt:lpstr>Wingdings 2</vt:lpstr>
      <vt:lpstr>Поток</vt:lpstr>
      <vt:lpstr> </vt:lpstr>
      <vt:lpstr>Двусторонние договоры</vt:lpstr>
      <vt:lpstr>Правовое регулирование туристской деятельности в Российской Федерации</vt:lpstr>
      <vt:lpstr>Правовое регулирование туристской деятельности в Российской Федерации</vt:lpstr>
      <vt:lpstr>Правовое регулирование туристской деятельности в Российской Федерации</vt:lpstr>
      <vt:lpstr>Федеральные подзаконные нормативные правовые акты</vt:lpstr>
      <vt:lpstr> Участники туристских правоотношений </vt:lpstr>
      <vt:lpstr> Участники туристских правоотношений </vt:lpstr>
      <vt:lpstr>   ВИДЫ ТУРИЗМА С ПРАВОВОЙ ТОЧКИ ЗРЕНИЯ</vt:lpstr>
      <vt:lpstr>   ВИДЫ ТУРИЗМА С ПРАВОВОЙ ТОЧКИ ЗРЕНИЯ</vt:lpstr>
      <vt:lpstr>   ВИДЫ ТУРИЗМА С ПРАВОВОЙ ТОЧКИ ЗРЕНИЯ</vt:lpstr>
      <vt:lpstr>   ГОСУДАРСТВЕННОЕ РЕГУЛИРОВАНИЕ ТУРИСТСКОЙ ИНДУСТРИИ </vt:lpstr>
      <vt:lpstr>    </vt:lpstr>
      <vt:lpstr>    ОТВЕТСТВЕННОСТЬ ПРИ РЕАЛИЗАЦИИ ТУРИСТСКИХ УСЛУГ </vt:lpstr>
      <vt:lpstr>    ОТВЕТСТВЕННОСТЬ ПРИ РЕАЛИЗАЦИИ ТУРИСТСКИХ УСЛУГ </vt:lpstr>
      <vt:lpstr>    ОТВЕТСТВЕННОСТЬ ПРИ РЕАЛИЗАЦИИ ТУРИСТСКИХ УСЛУГ </vt:lpstr>
      <vt:lpstr>    ОТВЕТСТВЕННОСТЬ ПРИ РЕАЛИЗАЦИИ ТУРИСТСКИХ УСЛУГ </vt:lpstr>
      <vt:lpstr>    ОТВЕТСТВЕННОСТЬ ПРИ РЕАЛИЗАЦИИ ТУРИСТСКИХ УСЛУГ </vt:lpstr>
      <vt:lpstr>    ОТВЕТСТВЕННОСТЬ ПРИ РЕАЛИЗАЦИИ ТУРИСТСКИХ УСЛУГ </vt:lpstr>
      <vt:lpstr>     СТРАХОВАНИЕ ПРИ ОСУЩЕСТВЛЕНИИ ТУРОПЕРАТОРСКОЙ ДЕЯТЕЛЬНОСТИ </vt:lpstr>
      <vt:lpstr>      Фонд персональной ответственности туроператора как один из способов  обеспечения исполнения обязательств</vt:lpstr>
      <vt:lpstr>      Фонд персональной ответственности туроператора как один из способов  обеспечения исполнения обязательств</vt:lpstr>
      <vt:lpstr>      Фонд персональной ответственности туроператора как один из способов  обеспечения исполнения обязательств</vt:lpstr>
      <vt:lpstr>      ДОГОВОР О РЕАЛИЗАЦИИ ТУРИСТСКОГО ПРОДУКТА </vt:lpstr>
      <vt:lpstr>      порядок формирования доходов турагентства</vt:lpstr>
      <vt:lpstr>      ответственность</vt:lpstr>
      <vt:lpstr>      ответственность</vt:lpstr>
      <vt:lpstr>      ответственность</vt:lpstr>
      <vt:lpstr>      ответственность</vt:lpstr>
      <vt:lpstr>      РАСТОРЖЕНИЕ ДОГОВОРА О РЕАЛИЗАЦИИ ТУРИСТСКОГО ПРОДУКТА </vt:lpstr>
      <vt:lpstr>      РАСТОРЖЕНИЕ ДОГОВОРА О РЕАЛИЗАЦИИ ТУРИСТСКОГО ПРОДУКТА </vt:lpstr>
      <vt:lpstr>      РАСТОРЖЕНИЕ ДОГОВОРА О РЕАЛИЗАЦИИ ТУРИСТСКОГО ПРОДУКТА </vt:lpstr>
      <vt:lpstr>      РАСТОРЖЕНИЕ ДОГОВОРА О РЕАЛИЗАЦИИ ТУРИСТСКОГО ПРОДУКТА </vt:lpstr>
      <vt:lpstr>      РАСТОРЖЕНИЕ ДОГОВОРА В СВЯЗИ С НЕПРЕДОСТАВЛЕНИЕМ ИЛИ ПРЕДОСТАВЛЕНИЕМ НЕДОСТОВЕРНОЙ ИНФОРМАЦИИ О ПОТРЕБИТЕЛЬСКИХ СВОЙСТВАХ ТУРИСТСКОГО ПРОДУКТА  </vt:lpstr>
      <vt:lpstr>      РАСТОРЖЕНИЕ ДОГОВОРА В СВЯЗИ С НЕПРЕДОСТАВЛЕНИЕМ ИЛИ ПРЕДОСТАВЛЕНИЕМ НЕДОСТОВЕРНОЙ ИНФОРМАЦИИ О ПОТРЕБИТЕЛЬСКИХ СВОЙСТВАХ ТУРИСТСКОГО ПРОДУКТА  </vt:lpstr>
      <vt:lpstr>      РАСТОРЖЕНИЕ ДОГОВОРА В СВЯЗИ С НЕПРЕДОСТАВЛЕНИЕМ ИЛИ ПРЕДОСТАВЛЕНИЕМ НЕДОСТОВЕРНОЙ ИНФОРМАЦИИ О ПОТРЕБИТЕЛЬСКИХ СВОЙСТВАХ ТУРИСТСКОГО ПРОДУКТА  </vt:lpstr>
      <vt:lpstr>      РАСТОРЖЕНИЕ ДОГОВОРА В СВЯЗИ С НЕПРЕДОСТАВЛЕНИЕМ ИЛИ ПРЕДОСТАВЛЕНИЕМ НЕДОСТОВЕРНОЙ ИНФОРМАЦИИ О ПОТРЕБИТЕЛЬСКИХ СВОЙСТВАХ ТУРИСТСКОГО ПРОДУКТА  </vt:lpstr>
      <vt:lpstr>      РАСТОРЖЕНИЕ ДОГОВОРА В СВЯЗИ С НЕПРЕДОСТАВЛЕНИЕМ ИЛИ ПРЕДОСТАВЛЕНИЕМ НЕДОСТОВЕРНОЙ ИНФОРМАЦИИ О ПОТРЕБИТЕЛЬСКИХ СВОЙСТВАХ ТУРИСТСКОГО ПРОДУКТА  </vt:lpstr>
      <vt:lpstr>       Расторжение договора при наличии условий, ущемляющих права туриста как потребителя туристских услуг   </vt:lpstr>
      <vt:lpstr>       Условия, ущемляющие права туриста как потребителя туристских услуг   </vt:lpstr>
      <vt:lpstr>        Односторонний отказ от исполнения договора   </vt:lpstr>
      <vt:lpstr>      СУДЕБНАЯ ЗАЩИТА ТУРАГЕНТОВ В ПОТРЕБИТЕЛЬСКИХ СПОРАХ ОБ ОКАЗАНИИ АГЕНТСКИХ ЮРИДИЧЕСКИХ УСЛУГ  </vt:lpstr>
      <vt:lpstr>      ДРУГИЕ УЧАСТНИКИ РЫНКА ОКАЗАНИЯ ТУРИСТСКИХ УСЛУГ  </vt:lpstr>
      <vt:lpstr>      ПРАВОВОЕ РЕГУЛИРОВАНИЕ ОСУЩЕСТВЛЕНИЯ ЭКСКУРСИОННОЙ ДЕЯТЕЛЬНОСТИ   </vt:lpstr>
      <vt:lpstr>      ПРАВОВОЕ РЕГУЛИРОВАНИЕ ОСУЩЕСТВЛЕНИЯ ЭКСКУРСИОННОЙ ДЕЯТЕЛЬНОСТИ   </vt:lpstr>
      <vt:lpstr>      ПРАВОВОЕ РЕГУЛИРОВАНИЕ ОСУЩЕСТВЛЕНИЯ ЭКСКУРСИОННОЙ ДЕЯТЕЛЬНОСТИ   </vt:lpstr>
      <vt:lpstr>      ПРАВОВОЕ РЕГУЛИРОВАНИЕ ОСУЩЕСТВЛЕНИЯ ЭКСКУРСИОННОЙ ДЕЯТЕЛЬНОСТИ   </vt:lpstr>
      <vt:lpstr>      ПРАВОВОЕ РЕГУЛИРОВАНИЕ ОСУЩЕСТВЛЕНИЯ ЭКСКУРСИОННОЙ ДЕЯТЕЛЬНОСТИ   </vt:lpstr>
      <vt:lpstr>      ПРАВОВОЕ РЕГУЛИРОВАНИЕ ОСУЩЕСТВЛЕНИЯ ЭКСКУРСИОННОЙ ДЕЯТЕЛЬНОСТИ   </vt:lpstr>
      <vt:lpstr>      ЛИЦЕНЗИРОВАНИЕ ТРАНСПОРТНЫХ ПЕРЕВОЗОК </vt:lpstr>
      <vt:lpstr>      ЛИЦЕНЗИРОВАНИЕ ТРАНСПОРТНЫХ ПЕРЕВОЗОК </vt:lpstr>
      <vt:lpstr>      ЛИЦЕНЗИРОВАНИЕ ТРАНСПОРТНЫХ ПЕРЕВОЗОК </vt:lpstr>
      <vt:lpstr>      АДМИНИСТРАТИВНО-ПРАВОВОЕ РЕГУЛИРОВАНИЕ ТУРИСТСКИХ ПОХОДОВ </vt:lpstr>
      <vt:lpstr>      АДМИНИСТРАТИВНО-ПРАВОВОЕ РЕГУЛИРОВАНИЕ ТУРИСТСКИХ ПОХОДОВ </vt:lpstr>
      <vt:lpstr>      АДМИНИСТРАТИВНО-ПРАВОВОЕ РЕГУЛИРОВАНИЕ ТУРИСТСКИХ ПОХОДОВ </vt:lpstr>
      <vt:lpstr>      АДМИНИСТРАТИВНО-ПРАВОВОЕ РЕГУЛИРОВАНИЕ ТУРИСТСКИХ ПОХОДОВ </vt:lpstr>
      <vt:lpstr>      АДМИНИСТРАТИВНО-ПРАВОВОЕ РЕГУЛИРОВАНИЕ ТУРИСТСКИХ ПОХОДОВ </vt:lpstr>
      <vt:lpstr>      АДМИНИСТРАТИВНО-ПРАВОВОЕ РЕГУЛИРОВАНИЕ ТУРИСТСКИХ ПОХОДОВ </vt:lpstr>
      <vt:lpstr>      СОВЕРШЕНСТВОВАНИЕ АДМИНИСТРАТИВНО-ПРАВОВОГО РЕГУЛИРОВАНИЯ ДЕЯТЕЛЬНОСТИ ЭКСКУРСОВОДОВ (ГИДОВ), ГИДОВ-ПЕРЕВОДЧИКОВ И ИНСТРУКТОРОВ-ПРОВОДНИКОВ  </vt:lpstr>
      <vt:lpstr>      СОВЕРШЕНСТВОВАНИЕ АДМИНИСТРАТИВНО-ПРАВОВОГО РЕГУЛИРОВАНИЯ ДЕЯТЕЛЬНОСТИ ЭКСКУРСОВОДОВ (ГИДОВ), ГИДОВ-ПЕРЕВОДЧИКОВ И ИНСТРУКТОРОВ-ПРОВОДНИКОВ  </vt:lpstr>
      <vt:lpstr>      </vt:lpstr>
      <vt:lpstr>      </vt:lpstr>
      <vt:lpstr>      </vt:lpstr>
      <vt:lpstr>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Marusya</dc:creator>
  <cp:lastModifiedBy>User</cp:lastModifiedBy>
  <cp:revision>121</cp:revision>
  <dcterms:created xsi:type="dcterms:W3CDTF">2013-05-04T09:02:37Z</dcterms:created>
  <dcterms:modified xsi:type="dcterms:W3CDTF">2018-10-22T10:42:56Z</dcterms:modified>
</cp:coreProperties>
</file>