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7549EF-D541-4D74-B88B-81E23B87FD5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962B39-E1BB-42A7-BE73-4A8136EB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458200" cy="3672408"/>
          </a:xfrm>
          <a:ln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txBody>
          <a:bodyPr anchor="ctr">
            <a:noAutofit/>
          </a:bodyPr>
          <a:lstStyle/>
          <a:p>
            <a:pPr algn="ctr"/>
            <a:r>
              <a:rPr lang="ru-RU" sz="4400" b="1" dirty="0" smtClean="0"/>
              <a:t>ПРАВОВЫЕ ОСНОВЫ ТУРИСТСКОЙ ДЕЯТЕЛЬНОСТИ</a:t>
            </a:r>
            <a:endParaRPr lang="ru-RU" sz="4400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8458200" cy="914400"/>
          </a:xfrm>
        </p:spPr>
        <p:txBody>
          <a:bodyPr anchor="ctr">
            <a:noAutofit/>
          </a:bodyPr>
          <a:lstStyle/>
          <a:p>
            <a:r>
              <a:rPr lang="ru-RU" sz="1600" b="1" dirty="0" smtClean="0"/>
              <a:t>Лектор: Кирилич Максим Алексеевич, Председатель Камчатской краевой организации Общероссийского профессионального союза работников государственных учреждений и общественного обслуживания Российской Федерации</a:t>
            </a:r>
            <a:endParaRPr lang="ru-RU" sz="1600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самостоятельного изучения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/>
              <a:t>«Общие правила воздушных перевозок пассажиров, багажа, грузов и требования к </a:t>
            </a:r>
            <a:r>
              <a:rPr lang="ru-RU" sz="1800" b="1" dirty="0" smtClean="0"/>
              <a:t>обслуживанию пассажиров</a:t>
            </a:r>
            <a:r>
              <a:rPr lang="ru-RU" sz="1800" b="1" dirty="0" smtClean="0"/>
              <a:t>, грузоотправителей, грузополучателей</a:t>
            </a:r>
            <a:r>
              <a:rPr lang="ru-RU" sz="1800" b="1" dirty="0" smtClean="0"/>
              <a:t>»</a:t>
            </a:r>
          </a:p>
          <a:p>
            <a:pPr>
              <a:buNone/>
            </a:pPr>
            <a:r>
              <a:rPr lang="ru-RU" sz="1800" b="1" i="1" dirty="0" smtClean="0"/>
              <a:t>Вопросы: </a:t>
            </a:r>
          </a:p>
          <a:p>
            <a:pPr>
              <a:buAutoNum type="arabicPeriod"/>
            </a:pPr>
            <a:r>
              <a:rPr lang="ru-RU" sz="1800" i="1" dirty="0" smtClean="0"/>
              <a:t>Документы необходимые для экскурсанта (туриста) для перевозки по воздуху?</a:t>
            </a:r>
          </a:p>
          <a:p>
            <a:pPr>
              <a:buAutoNum type="arabicPeriod"/>
            </a:pPr>
            <a:r>
              <a:rPr lang="ru-RU" sz="1800" i="1" dirty="0" smtClean="0"/>
              <a:t>Порядок посадки туриста (экскурсанта) в воздушное судно?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b="1" dirty="0" smtClean="0"/>
              <a:t>«</a:t>
            </a:r>
            <a:r>
              <a:rPr lang="ru-RU" sz="1800" b="1" dirty="0" smtClean="0"/>
              <a:t>Правила перевозок пассажиров и их багажа на внутреннем водном транспорте</a:t>
            </a:r>
            <a:r>
              <a:rPr lang="ru-RU" sz="1800" b="1" dirty="0" smtClean="0"/>
              <a:t>»</a:t>
            </a:r>
          </a:p>
          <a:p>
            <a:pPr>
              <a:buNone/>
            </a:pPr>
            <a:r>
              <a:rPr lang="ru-RU" sz="1800" b="1" i="1" dirty="0" smtClean="0"/>
              <a:t>Вопросы:</a:t>
            </a:r>
          </a:p>
          <a:p>
            <a:pPr>
              <a:buAutoNum type="arabicPeriod"/>
            </a:pPr>
            <a:r>
              <a:rPr lang="ru-RU" sz="1800" i="1" dirty="0" smtClean="0"/>
              <a:t>Последствия задержки туриста (экскурсанта) на зафрахтованное судно по туристскому и экскурсионно-прогулочному маршруту?</a:t>
            </a:r>
            <a:endParaRPr lang="ru-RU" sz="1800" i="1" dirty="0" smtClean="0"/>
          </a:p>
          <a:p>
            <a:pPr>
              <a:buAutoNum type="arabicPeriod"/>
            </a:pPr>
            <a:r>
              <a:rPr lang="ru-RU" sz="1800" i="1" dirty="0" smtClean="0"/>
              <a:t>Порядок распределения мест посадки при туристском маршруте?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b="1" dirty="0" smtClean="0"/>
              <a:t>ГОСТ </a:t>
            </a:r>
            <a:r>
              <a:rPr lang="ru-RU" sz="1800" b="1" dirty="0" smtClean="0"/>
              <a:t>Р 50681-2010. Национальный стандарт Российской Федерации. Туристские услуги. Проектирование туристских услуг«</a:t>
            </a:r>
          </a:p>
          <a:p>
            <a:pPr>
              <a:buNone/>
            </a:pPr>
            <a:r>
              <a:rPr lang="ru-RU" sz="1800" b="1" i="1" dirty="0" smtClean="0"/>
              <a:t>Вопросы:</a:t>
            </a:r>
          </a:p>
          <a:p>
            <a:pPr>
              <a:buAutoNum type="arabicPeriod"/>
            </a:pPr>
            <a:r>
              <a:rPr lang="ru-RU" sz="1800" i="1" dirty="0" smtClean="0"/>
              <a:t>Технологические документы проектирования услуги «экскурсия»?</a:t>
            </a:r>
            <a:endParaRPr lang="ru-RU" sz="1800" i="1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AutoNum type="arabicPeriod"/>
            </a:pPr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86800" cy="295232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301208"/>
            <a:ext cx="84969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Контактные данные: </a:t>
            </a:r>
          </a:p>
          <a:p>
            <a:pPr algn="ctr"/>
            <a:r>
              <a:rPr lang="ru-RU" dirty="0" smtClean="0"/>
              <a:t>Телефон 8 (902) 463 6643</a:t>
            </a:r>
          </a:p>
          <a:p>
            <a:pPr algn="ctr"/>
            <a:r>
              <a:rPr lang="en-US" dirty="0" smtClean="0"/>
              <a:t>E-mail</a:t>
            </a:r>
            <a:r>
              <a:rPr lang="ru-RU" dirty="0" smtClean="0"/>
              <a:t>: </a:t>
            </a:r>
            <a:r>
              <a:rPr lang="en-US" dirty="0" smtClean="0"/>
              <a:t>KirilichMA@mail.ru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i="1" dirty="0" smtClean="0"/>
              <a:t>Законы регулирующие туристскую деятельность в Российской Федерации;</a:t>
            </a:r>
          </a:p>
          <a:p>
            <a:r>
              <a:rPr lang="ru-RU" sz="2400" i="1" dirty="0" smtClean="0"/>
              <a:t>стороны туристской деятельности (понятие сторон, порядок их взаимодействия, роль экскурсовода в туристском процессе);</a:t>
            </a:r>
          </a:p>
          <a:p>
            <a:r>
              <a:rPr lang="ru-RU" sz="2400" i="1" dirty="0" smtClean="0"/>
              <a:t>основные обязанности экскурсовода (гида);</a:t>
            </a:r>
          </a:p>
          <a:p>
            <a:r>
              <a:rPr lang="ru-RU" sz="2400" i="1" dirty="0" smtClean="0"/>
              <a:t>документы необходимые в работе экскурсовода (гида);</a:t>
            </a:r>
          </a:p>
          <a:p>
            <a:r>
              <a:rPr lang="ru-RU" sz="2400" i="1" dirty="0" smtClean="0"/>
              <a:t>защита экскурсанта (туриста) от оказания некачественной туристской (экскурсионной) услуги;</a:t>
            </a:r>
          </a:p>
          <a:p>
            <a:r>
              <a:rPr lang="ru-RU" sz="2400" i="1" dirty="0" smtClean="0"/>
              <a:t>изменения в законодательстве о туристской деятельности;</a:t>
            </a:r>
          </a:p>
          <a:p>
            <a:r>
              <a:rPr lang="ru-RU" sz="2400" i="1" dirty="0" smtClean="0"/>
              <a:t>источники законов и иных нормативных правовых актов, их официальное толкование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законы и иные НПА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200" dirty="0" smtClean="0"/>
              <a:t>ФЗ «Об основах туристской деятельности в Российской Федерации» №132-ФЗ от 24.11.1996г.;</a:t>
            </a:r>
          </a:p>
          <a:p>
            <a:r>
              <a:rPr lang="ru-RU" sz="2200" dirty="0" smtClean="0"/>
              <a:t>«Правила оказания услуг по реализации туристского продукта» утверждённые Постановлением Правительства РФ от 18.07.2007 №452;</a:t>
            </a:r>
          </a:p>
          <a:p>
            <a:r>
              <a:rPr lang="ru-RU" sz="2200" dirty="0" smtClean="0"/>
              <a:t>«Правила оказания экстренной помощи туристам» и «Правила финансирования расходов на оказание экстренной помощи туристам из резервного фонда» утвержденные Постановлением Правительства РФ от 27.02.2013 №162;</a:t>
            </a:r>
          </a:p>
          <a:p>
            <a:r>
              <a:rPr lang="ru-RU" sz="2200" dirty="0" smtClean="0"/>
              <a:t>«Устав автомобильного транспорта и городского наземного электрического транспорта» №259-ФЗ от 08.11.2007;</a:t>
            </a:r>
          </a:p>
          <a:p>
            <a:r>
              <a:rPr lang="ru-RU" sz="2200" dirty="0" smtClean="0"/>
              <a:t>«Правила перевозок пассажиров и багажа автомобильным транспортом и городским наземным электрическим транспортом» утвержденные Постановлением Правительства РФ от 14.02.2009 №112;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4644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«Воздушный кодекс РФ» №60-ФЗ от 19.03.1997;</a:t>
            </a:r>
          </a:p>
          <a:p>
            <a:r>
              <a:rPr lang="ru-RU" sz="2000" dirty="0" smtClean="0"/>
              <a:t>«Общие правила воздушных перевозок пассажиров, багажа, грузов и требования к обслуживанию пассажиров, грузоотправителей, грузополучателей» утверждённые Приказом Минтранса России от 28.06.2007  №82;</a:t>
            </a:r>
          </a:p>
          <a:p>
            <a:r>
              <a:rPr lang="ru-RU" sz="2000" dirty="0" smtClean="0"/>
              <a:t>«Правила перевозок пассажиров и их багажа на внутреннем водном транспорте» утверждённые Приказом Минтранса России от 05.05.2012  №140;</a:t>
            </a:r>
          </a:p>
          <a:p>
            <a:r>
              <a:rPr lang="ru-RU" sz="2000" dirty="0" smtClean="0"/>
              <a:t>Постановление Пленума Верховного суда РФ №17 от 28.06.2012г.;</a:t>
            </a:r>
          </a:p>
          <a:p>
            <a:r>
              <a:rPr lang="ru-RU" sz="2000" dirty="0" smtClean="0"/>
              <a:t>Приказ Министерства труда РФ «Об утверждении профессионального стандарта экскурсовод (гид)» №539Н от 04.08.2014г.;</a:t>
            </a:r>
          </a:p>
          <a:p>
            <a:r>
              <a:rPr lang="ru-RU" sz="2000" dirty="0" smtClean="0"/>
              <a:t>Постановление Правительства РФ от 03.03.2017 №252 «О некоторых вопросах обеспечения безопасности туризма в РФ».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51520" y="2492896"/>
            <a:ext cx="8686800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"ГОСТ Р 50681-2010. Национальный стандарт Российской Федерации. Туристские услуги. Проектирование туристских </a:t>
            </a:r>
            <a:r>
              <a:rPr lang="ru-RU" sz="2000" dirty="0" smtClean="0"/>
              <a:t>услуг« (</a:t>
            </a:r>
            <a:r>
              <a:rPr lang="ru-RU" sz="2000" dirty="0" smtClean="0"/>
              <a:t>утв. и введен в действие Приказом </a:t>
            </a:r>
            <a:r>
              <a:rPr lang="ru-RU" sz="2000" dirty="0" err="1" smtClean="0"/>
              <a:t>Росстандарта</a:t>
            </a:r>
            <a:r>
              <a:rPr lang="ru-RU" sz="2000" dirty="0" smtClean="0"/>
              <a:t> от 30.11.2010 N 580-ст</a:t>
            </a:r>
            <a:r>
              <a:rPr lang="ru-RU" sz="2000" dirty="0" smtClean="0"/>
              <a:t>);</a:t>
            </a:r>
            <a:endParaRPr lang="ru-RU" sz="2000" dirty="0" smtClean="0"/>
          </a:p>
          <a:p>
            <a:r>
              <a:rPr lang="ru-RU" sz="2000" dirty="0" smtClean="0"/>
              <a:t>"ГОСТ Р 54604-2011. Национальный стандарт Российской Федерации. Туристские услуги. Экскурсионные услуги. Общие </a:t>
            </a:r>
            <a:r>
              <a:rPr lang="ru-RU" sz="2000" dirty="0" smtClean="0"/>
              <a:t>требования« (</a:t>
            </a:r>
            <a:r>
              <a:rPr lang="ru-RU" sz="2000" dirty="0" smtClean="0"/>
              <a:t>утв. и введен в действие Приказом </a:t>
            </a:r>
            <a:r>
              <a:rPr lang="ru-RU" sz="2000" dirty="0" err="1" smtClean="0"/>
              <a:t>Росстандарта</a:t>
            </a:r>
            <a:r>
              <a:rPr lang="ru-RU" sz="2000" dirty="0" smtClean="0"/>
              <a:t> от 08.12.2011 N 738-ст</a:t>
            </a:r>
            <a:r>
              <a:rPr lang="ru-RU" sz="2000" dirty="0" smtClean="0"/>
              <a:t>).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Туристский продукт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Формула определения туристского продукта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sz="4000" b="1" i="1" dirty="0" smtClean="0"/>
              <a:t>Перевозка + размещение </a:t>
            </a:r>
          </a:p>
          <a:p>
            <a:pPr algn="ctr">
              <a:buNone/>
            </a:pPr>
            <a:r>
              <a:rPr lang="ru-RU" sz="4000" b="1" i="1" dirty="0" smtClean="0"/>
              <a:t>*+ дополнительные услуги </a:t>
            </a:r>
          </a:p>
          <a:p>
            <a:pPr algn="ctr">
              <a:buNone/>
            </a:pPr>
            <a:r>
              <a:rPr lang="ru-RU" sz="4000" b="1" i="1" dirty="0" smtClean="0"/>
              <a:t>= туристский продукт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* Включение дополнительных услуг не является обязательным требованием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 реализации туристского продукта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1187624" y="1196752"/>
            <a:ext cx="1512168" cy="1728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228184" y="1196752"/>
            <a:ext cx="1512168" cy="1728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501008"/>
            <a:ext cx="3096344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Туроператор</a:t>
            </a:r>
          </a:p>
          <a:p>
            <a:pPr algn="ctr"/>
            <a:r>
              <a:rPr lang="ru-RU" dirty="0" smtClean="0"/>
              <a:t>(юридическое лицо)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3573016"/>
            <a:ext cx="3096344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Турагент</a:t>
            </a:r>
          </a:p>
          <a:p>
            <a:pPr algn="ctr"/>
            <a:r>
              <a:rPr lang="ru-RU" dirty="0" smtClean="0"/>
              <a:t>(юридическое лицо или индивидуальный предприниматель)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Экскурсионная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132856"/>
            <a:ext cx="842493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Экскурсовод (гид) – профессионально подготовленное лицо, осуществляющее деятельность по ознакомлению экскурсантов (туристов) с объектами показа в стране (месте) временного пребывания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717032"/>
            <a:ext cx="3096344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Экскурсант – лицо, посещающее страну (место) временного пребывания в познавательных целях на период менее 24 часов, без ночевки в стране (месте) временного пребывания и использующее услуги экскурсовода (гида), гида-переводчика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3789040"/>
            <a:ext cx="3096344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Турист посещает страну (место) временного пребывания в познавательных целях на период более 24 часов, с ночевкой в стране (месте) временного пребывания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Справочно-правовые системы</a:t>
            </a:r>
            <a:endParaRPr lang="ru-RU" dirty="0"/>
          </a:p>
        </p:txBody>
      </p:sp>
      <p:pic>
        <p:nvPicPr>
          <p:cNvPr id="4" name="Содержимое 3" descr="к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3744416" cy="2808312"/>
          </a:xfrm>
        </p:spPr>
      </p:pic>
      <p:pic>
        <p:nvPicPr>
          <p:cNvPr id="1026" name="Picture 2" descr="C:\Users\Максим\Desktop\г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4045818" cy="2697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</TotalTime>
  <Words>636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ПРАВОВЫЕ ОСНОВЫ ТУРИСТСКОЙ ДЕЯТЕЛЬНОСТИ</vt:lpstr>
      <vt:lpstr>ПЛАН ЛЕКЦИИ</vt:lpstr>
      <vt:lpstr>Основные законы и иные НПА</vt:lpstr>
      <vt:lpstr>Слайд 4</vt:lpstr>
      <vt:lpstr>Слайд 5</vt:lpstr>
      <vt:lpstr>Туристский продукт</vt:lpstr>
      <vt:lpstr>Право реализации туристского продукта</vt:lpstr>
      <vt:lpstr>Экскурсионная деятельность</vt:lpstr>
      <vt:lpstr>Справочно-правовые системы</vt:lpstr>
      <vt:lpstr>Для самостоятельного изучения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14</cp:revision>
  <dcterms:created xsi:type="dcterms:W3CDTF">2019-03-17T04:04:32Z</dcterms:created>
  <dcterms:modified xsi:type="dcterms:W3CDTF">2019-03-19T05:29:10Z</dcterms:modified>
</cp:coreProperties>
</file>