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8" d="100"/>
          <a:sy n="78" d="100"/>
        </p:scale>
        <p:origin x="-3282" y="-10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13771-E06E-4198-97C0-1C0AA66327E6}" type="datetimeFigureOut">
              <a:rPr lang="ru-RU" smtClean="0"/>
              <a:t>24.03.2017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0331D-A628-4A31-BB1A-2AC3F215CB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75450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13771-E06E-4198-97C0-1C0AA66327E6}" type="datetimeFigureOut">
              <a:rPr lang="ru-RU" smtClean="0"/>
              <a:t>24.03.2017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0331D-A628-4A31-BB1A-2AC3F215CB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06982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13771-E06E-4198-97C0-1C0AA66327E6}" type="datetimeFigureOut">
              <a:rPr lang="ru-RU" smtClean="0"/>
              <a:t>24.03.2017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0331D-A628-4A31-BB1A-2AC3F215CB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5583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13771-E06E-4198-97C0-1C0AA66327E6}" type="datetimeFigureOut">
              <a:rPr lang="ru-RU" smtClean="0"/>
              <a:t>24.03.2017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0331D-A628-4A31-BB1A-2AC3F215CB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9513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13771-E06E-4198-97C0-1C0AA66327E6}" type="datetimeFigureOut">
              <a:rPr lang="ru-RU" smtClean="0"/>
              <a:t>24.03.2017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0331D-A628-4A31-BB1A-2AC3F215CB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91178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13771-E06E-4198-97C0-1C0AA66327E6}" type="datetimeFigureOut">
              <a:rPr lang="ru-RU" smtClean="0"/>
              <a:t>24.03.2017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0331D-A628-4A31-BB1A-2AC3F215CB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54801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13771-E06E-4198-97C0-1C0AA66327E6}" type="datetimeFigureOut">
              <a:rPr lang="ru-RU" smtClean="0"/>
              <a:t>24.03.2017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0331D-A628-4A31-BB1A-2AC3F215CB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07321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13771-E06E-4198-97C0-1C0AA66327E6}" type="datetimeFigureOut">
              <a:rPr lang="ru-RU" smtClean="0"/>
              <a:t>24.03.2017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0331D-A628-4A31-BB1A-2AC3F215CB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7378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13771-E06E-4198-97C0-1C0AA66327E6}" type="datetimeFigureOut">
              <a:rPr lang="ru-RU" smtClean="0"/>
              <a:t>24.03.2017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0331D-A628-4A31-BB1A-2AC3F215CB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56608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13771-E06E-4198-97C0-1C0AA66327E6}" type="datetimeFigureOut">
              <a:rPr lang="ru-RU" smtClean="0"/>
              <a:t>24.03.2017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0331D-A628-4A31-BB1A-2AC3F215CB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3875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13771-E06E-4198-97C0-1C0AA66327E6}" type="datetimeFigureOut">
              <a:rPr lang="ru-RU" smtClean="0"/>
              <a:t>24.03.2017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0331D-A628-4A31-BB1A-2AC3F215CB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47662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E13771-E06E-4198-97C0-1C0AA66327E6}" type="datetimeFigureOut">
              <a:rPr lang="ru-RU" smtClean="0"/>
              <a:t>24.03.2017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90331D-A628-4A31-BB1A-2AC3F215CB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30891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mailto:bn_support@corpmsp.ru" TargetMode="External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7.jpe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Рисунок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868" y="210751"/>
            <a:ext cx="1803400" cy="628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9304" y="84298"/>
            <a:ext cx="2651125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124465" y="-271849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243089" y="1096043"/>
            <a:ext cx="406233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3200" b="1" i="0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Бизнес-навигатор МСП</a:t>
            </a:r>
            <a:endParaRPr kumimoji="0" lang="ru-RU" alt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8" name="Рисунок 7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270" y="1893187"/>
            <a:ext cx="2045998" cy="1800788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Прямоугольник 5"/>
          <p:cNvSpPr/>
          <p:nvPr/>
        </p:nvSpPr>
        <p:spPr>
          <a:xfrm>
            <a:off x="2274821" y="1866129"/>
            <a:ext cx="4557287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algn="just">
              <a:lnSpc>
                <a:spcPct val="115000"/>
              </a:lnSpc>
              <a:spcBef>
                <a:spcPts val="5"/>
              </a:spcBef>
              <a:spcAft>
                <a:spcPts val="0"/>
              </a:spcAft>
              <a:tabLst>
                <a:tab pos="180340" algn="l"/>
              </a:tabLst>
            </a:pPr>
            <a:r>
              <a:rPr lang="ru-RU" sz="2000" b="1" dirty="0">
                <a:solidFill>
                  <a:srgbClr val="1F497D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бесплатный онлайн ресурс для тех, кто хочет открыть или расширить свой бизнес, работать честно и легально, зарабатывать на свое будущее и будущее своих детей.</a:t>
            </a:r>
            <a:endParaRPr lang="ru-RU" sz="2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361270" y="4001193"/>
            <a:ext cx="7441484" cy="1600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Охват: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altLang="ru-RU" sz="2000" b="1" i="0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- 169</a:t>
            </a:r>
            <a:r>
              <a:rPr kumimoji="0" lang="ru-RU" altLang="ru-RU" sz="20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крупнейших городов; 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altLang="ru-RU" sz="2000" b="1" i="0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- 90</a:t>
            </a:r>
            <a:r>
              <a:rPr kumimoji="0" lang="ru-RU" altLang="ru-RU" sz="20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видов бизнеса в сфере городского сервиса;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alt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- более</a:t>
            </a:r>
            <a:r>
              <a:rPr kumimoji="0" lang="ru-RU" altLang="ru-RU" sz="20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000" b="1" i="0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300</a:t>
            </a:r>
            <a:r>
              <a:rPr kumimoji="0" lang="ru-RU" altLang="ru-RU" sz="20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примерных бизнес-планов.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 flipV="1">
            <a:off x="641917" y="9235337"/>
            <a:ext cx="4552950" cy="9525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185352" y="5339769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364723" y="5339769"/>
            <a:ext cx="6159159" cy="15850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spcAft>
                <a:spcPts val="0"/>
              </a:spcAft>
            </a:pPr>
            <a:r>
              <a:rPr lang="ru-RU" sz="2000" b="1" dirty="0" smtClean="0"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- Зайди </a:t>
            </a:r>
            <a:r>
              <a:rPr lang="ru-RU" sz="2000" b="1" dirty="0"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на Портал Бизнес-навигатора МСП </a:t>
            </a:r>
            <a:r>
              <a:rPr lang="en-US" sz="2000" b="1" dirty="0"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</a:t>
            </a:r>
            <a:r>
              <a:rPr lang="en-US" sz="2000" b="1" dirty="0">
                <a:solidFill>
                  <a:srgbClr val="1F497D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ww</a:t>
            </a:r>
            <a:r>
              <a:rPr lang="ru-RU" sz="2000" b="1" dirty="0">
                <a:solidFill>
                  <a:srgbClr val="1F497D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r>
              <a:rPr lang="en-US" sz="2000" b="1" dirty="0" err="1">
                <a:solidFill>
                  <a:srgbClr val="1F497D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smbn</a:t>
            </a:r>
            <a:r>
              <a:rPr lang="ru-RU" sz="2000" b="1" dirty="0">
                <a:solidFill>
                  <a:srgbClr val="1F497D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r>
              <a:rPr lang="en-US" sz="2000" b="1" dirty="0" err="1">
                <a:solidFill>
                  <a:srgbClr val="1F497D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ru</a:t>
            </a:r>
            <a:r>
              <a:rPr lang="ru-RU" sz="2000" b="1" dirty="0">
                <a:solidFill>
                  <a:srgbClr val="1F497D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;</a:t>
            </a:r>
            <a:endParaRPr lang="ru-RU" sz="20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</a:pPr>
            <a:r>
              <a:rPr lang="ru-RU" sz="2000" b="1" dirty="0"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000" b="1" dirty="0" smtClean="0"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 Зарегистрируйся</a:t>
            </a:r>
            <a:r>
              <a:rPr lang="ru-RU" sz="2000" b="1" dirty="0"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заполнив простую форму, или авторизуйся через портал </a:t>
            </a:r>
            <a:r>
              <a:rPr lang="ru-RU" sz="2000" b="1" dirty="0" err="1"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Госуслуги</a:t>
            </a:r>
            <a:r>
              <a:rPr lang="ru-RU" sz="2000" b="1" dirty="0"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ru-RU" sz="2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870680" y="6982673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4" name="Text Box 3"/>
          <p:cNvSpPr txBox="1">
            <a:spLocks noChangeArrowheads="1"/>
          </p:cNvSpPr>
          <p:nvPr/>
        </p:nvSpPr>
        <p:spPr bwMode="auto">
          <a:xfrm>
            <a:off x="185352" y="7173917"/>
            <a:ext cx="6517903" cy="1985219"/>
          </a:xfrm>
          <a:prstGeom prst="rect">
            <a:avLst/>
          </a:prstGeom>
          <a:solidFill>
            <a:srgbClr val="E36C0A"/>
          </a:solidFill>
          <a:ln w="6350">
            <a:solidFill>
              <a:srgbClr val="E36C0A"/>
            </a:solidFill>
            <a:prstDash val="dash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500" b="1" i="0" u="sng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Условия использования Бизнес-навигатора МСП:</a:t>
            </a:r>
            <a:endParaRPr kumimoji="0" lang="ru-RU" altLang="ru-RU" sz="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altLang="ru-RU" sz="12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Малым и средним предпринимателям (субъектам МСП) доступно</a:t>
            </a:r>
            <a:br>
              <a:rPr kumimoji="0" lang="ru-RU" altLang="ru-RU" sz="12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kumimoji="0" lang="ru-RU" altLang="ru-RU" sz="12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20 расчетов и 10 скачиваний бизнес-планов в сутки</a:t>
            </a:r>
            <a:endParaRPr kumimoji="0" lang="ru-RU" altLang="ru-RU" sz="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altLang="ru-RU" sz="12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Физическим лицам и иным пользователям доступно</a:t>
            </a:r>
            <a:br>
              <a:rPr kumimoji="0" lang="ru-RU" altLang="ru-RU" sz="12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kumimoji="0" lang="ru-RU" altLang="ru-RU" sz="12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5 расчетов бизнес-планов</a:t>
            </a:r>
            <a:endParaRPr kumimoji="0" lang="ru-RU" altLang="ru-RU" sz="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altLang="ru-RU" sz="12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Для использования полного функционала системы необходимо наличие сведений о предприятии в Едином реестре субъектов малого и среднего предпринимательства ФНС России</a:t>
            </a: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" name="Rectangle 11"/>
          <p:cNvSpPr>
            <a:spLocks noChangeArrowheads="1"/>
          </p:cNvSpPr>
          <p:nvPr/>
        </p:nvSpPr>
        <p:spPr bwMode="auto">
          <a:xfrm>
            <a:off x="870680" y="7516073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16747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124465" y="-271849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1287586" y="157798"/>
            <a:ext cx="4123592" cy="4231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algn="ctr">
              <a:lnSpc>
                <a:spcPct val="115000"/>
              </a:lnSpc>
              <a:spcAft>
                <a:spcPts val="0"/>
              </a:spcAft>
            </a:pPr>
            <a:r>
              <a:rPr lang="ru-RU" sz="2000" b="1" dirty="0">
                <a:solidFill>
                  <a:srgbClr val="1F497D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Бизнес-навигатор МСП поможет:</a:t>
            </a:r>
            <a:endParaRPr lang="ru-RU" sz="2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6" name="Рисунок 15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738" y="1245235"/>
            <a:ext cx="894080" cy="8872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Рисунок 16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3232" y="2758170"/>
            <a:ext cx="941070" cy="601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Рисунок 17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82738" y="4003563"/>
            <a:ext cx="894080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Рисунок 18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772" y="5517993"/>
            <a:ext cx="811530" cy="688975"/>
          </a:xfrm>
          <a:prstGeom prst="rect">
            <a:avLst/>
          </a:prstGeom>
        </p:spPr>
      </p:pic>
      <p:pic>
        <p:nvPicPr>
          <p:cNvPr id="20" name="Рисунок 19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05962" y="6625370"/>
            <a:ext cx="435610" cy="706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Рисунок 20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340874" y="7614913"/>
            <a:ext cx="565785" cy="902335"/>
          </a:xfrm>
          <a:prstGeom prst="rect">
            <a:avLst/>
          </a:prstGeom>
        </p:spPr>
      </p:pic>
      <p:sp>
        <p:nvSpPr>
          <p:cNvPr id="22" name="Text Box 7"/>
          <p:cNvSpPr txBox="1">
            <a:spLocks noChangeArrowheads="1"/>
          </p:cNvSpPr>
          <p:nvPr/>
        </p:nvSpPr>
        <p:spPr bwMode="auto">
          <a:xfrm>
            <a:off x="786839" y="8740070"/>
            <a:ext cx="5125085" cy="826770"/>
          </a:xfrm>
          <a:prstGeom prst="rect">
            <a:avLst/>
          </a:prstGeom>
          <a:solidFill>
            <a:srgbClr val="FFFFFF"/>
          </a:solidFill>
          <a:ln w="6350">
            <a:noFill/>
            <a:prstDash val="dash"/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400" b="1" dirty="0">
                <a:solidFill>
                  <a:srgbClr val="E36C0A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Служба поддержки:</a:t>
            </a:r>
            <a:endParaRPr lang="ru-RU" sz="11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200" dirty="0">
                <a:solidFill>
                  <a:srgbClr val="E36C0A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8 (800) 100 -1-100</a:t>
            </a:r>
            <a:endParaRPr lang="ru-RU" sz="11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200" u="sng" dirty="0">
                <a:solidFill>
                  <a:srgbClr val="E36C0A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8"/>
              </a:rPr>
              <a:t>bn_support@corpmsp.ru</a:t>
            </a:r>
            <a:r>
              <a:rPr lang="ru-RU" sz="1200" u="none" strike="noStrike" dirty="0">
                <a:solidFill>
                  <a:srgbClr val="E36C0A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/ </a:t>
            </a:r>
            <a:r>
              <a:rPr lang="ru-RU" sz="1200" dirty="0">
                <a:solidFill>
                  <a:srgbClr val="E36C0A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форма обратной связи на Портале Бизнес-навигатора МСП</a:t>
            </a:r>
            <a:endParaRPr lang="ru-RU" sz="11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1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Text Box 7"/>
          <p:cNvSpPr txBox="1">
            <a:spLocks noChangeArrowheads="1"/>
          </p:cNvSpPr>
          <p:nvPr/>
        </p:nvSpPr>
        <p:spPr bwMode="auto">
          <a:xfrm>
            <a:off x="1278331" y="1002520"/>
            <a:ext cx="5029660" cy="1442383"/>
          </a:xfrm>
          <a:prstGeom prst="rect">
            <a:avLst/>
          </a:prstGeom>
          <a:solidFill>
            <a:srgbClr val="FFFFFF"/>
          </a:solidFill>
          <a:ln w="12700" cap="rnd">
            <a:solidFill>
              <a:srgbClr val="0070C0"/>
            </a:solidFill>
            <a:prstDash val="dash"/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100" b="1" u="sng" dirty="0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Узнать о закупках крупнейших компаний:</a:t>
            </a:r>
            <a:endParaRPr lang="ru-RU" sz="11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Times New Roman" panose="02020603050405020304" pitchFamily="18" charset="0"/>
              <a:buChar char="–"/>
            </a:pPr>
            <a:r>
              <a:rPr lang="ru-RU" sz="1100" dirty="0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актуальные планы закупок крупнейших заказчиков;</a:t>
            </a:r>
            <a:endParaRPr lang="ru-RU" sz="11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Times New Roman" panose="02020603050405020304" pitchFamily="18" charset="0"/>
              <a:buChar char="–"/>
            </a:pPr>
            <a:r>
              <a:rPr lang="ru-RU" sz="1100" dirty="0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поиск по номенклатуре продукции или ОКВЭД2;</a:t>
            </a:r>
            <a:endParaRPr lang="ru-RU" sz="11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Times New Roman" panose="02020603050405020304" pitchFamily="18" charset="0"/>
              <a:buChar char="–"/>
            </a:pPr>
            <a:r>
              <a:rPr lang="ru-RU" sz="1100" dirty="0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размещение объявлений, прайс-листов, публикации профиля своей компании для участия в потенциальном поиске поставщиков крупнейшими заказчиками;</a:t>
            </a:r>
            <a:endParaRPr lang="ru-RU" sz="11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Bef>
                <a:spcPts val="5"/>
              </a:spcBef>
              <a:spcAft>
                <a:spcPts val="0"/>
              </a:spcAft>
              <a:buFont typeface="Times New Roman" panose="02020603050405020304" pitchFamily="18" charset="0"/>
              <a:buChar char="–"/>
            </a:pPr>
            <a:r>
              <a:rPr lang="ru-RU" sz="1100" dirty="0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банковские гарантии для участия в закупках и исполнения контрактов (договоров) на льготных условиях</a:t>
            </a:r>
            <a:endParaRPr lang="ru-RU" sz="11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Text Box 3"/>
          <p:cNvSpPr txBox="1">
            <a:spLocks noChangeArrowheads="1"/>
          </p:cNvSpPr>
          <p:nvPr/>
        </p:nvSpPr>
        <p:spPr bwMode="auto">
          <a:xfrm>
            <a:off x="1278330" y="2658717"/>
            <a:ext cx="5029661" cy="858377"/>
          </a:xfrm>
          <a:prstGeom prst="rect">
            <a:avLst/>
          </a:prstGeom>
          <a:solidFill>
            <a:srgbClr val="FFFFFF"/>
          </a:solidFill>
          <a:ln w="12700" cap="rnd">
            <a:solidFill>
              <a:srgbClr val="0070C0"/>
            </a:solidFill>
            <a:prstDash val="dash"/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spAutoFit/>
          </a:bodyPr>
          <a:lstStyle/>
          <a:p>
            <a:pPr>
              <a:lnSpc>
                <a:spcPct val="115000"/>
              </a:lnSpc>
              <a:spcBef>
                <a:spcPts val="5"/>
              </a:spcBef>
              <a:spcAft>
                <a:spcPts val="0"/>
              </a:spcAft>
            </a:pPr>
            <a:r>
              <a:rPr lang="ru-RU" sz="1100" b="1" u="sng" dirty="0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Выбрать бизнес:</a:t>
            </a:r>
            <a:endParaRPr lang="ru-RU" sz="11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Bef>
                <a:spcPts val="5"/>
              </a:spcBef>
              <a:spcAft>
                <a:spcPts val="0"/>
              </a:spcAft>
              <a:buFont typeface="Times New Roman" panose="02020603050405020304" pitchFamily="18" charset="0"/>
              <a:buChar char="–"/>
              <a:tabLst>
                <a:tab pos="180340" algn="l"/>
              </a:tabLst>
            </a:pPr>
            <a:r>
              <a:rPr lang="ru-RU" sz="1100" dirty="0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из соотношения спроса и предложения;</a:t>
            </a:r>
            <a:endParaRPr lang="ru-RU" sz="11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Bef>
                <a:spcPts val="5"/>
              </a:spcBef>
              <a:spcAft>
                <a:spcPts val="0"/>
              </a:spcAft>
              <a:buFont typeface="Times New Roman" panose="02020603050405020304" pitchFamily="18" charset="0"/>
              <a:buChar char="–"/>
              <a:tabLst>
                <a:tab pos="180340" algn="l"/>
              </a:tabLst>
            </a:pPr>
            <a:r>
              <a:rPr lang="ru-RU" sz="1100" dirty="0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по объему инвестиций;</a:t>
            </a:r>
            <a:endParaRPr lang="ru-RU" sz="11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Bef>
                <a:spcPts val="5"/>
              </a:spcBef>
              <a:spcAft>
                <a:spcPts val="0"/>
              </a:spcAft>
              <a:buFont typeface="Times New Roman" panose="02020603050405020304" pitchFamily="18" charset="0"/>
              <a:buChar char="–"/>
              <a:tabLst>
                <a:tab pos="180340" algn="l"/>
              </a:tabLst>
            </a:pPr>
            <a:r>
              <a:rPr lang="ru-RU" sz="1100" dirty="0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из каталога бизнес-планов.</a:t>
            </a:r>
            <a:endParaRPr lang="ru-RU" sz="11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Text Box 4"/>
          <p:cNvSpPr txBox="1">
            <a:spLocks noChangeArrowheads="1"/>
          </p:cNvSpPr>
          <p:nvPr/>
        </p:nvSpPr>
        <p:spPr bwMode="auto">
          <a:xfrm>
            <a:off x="1278330" y="3831416"/>
            <a:ext cx="5029661" cy="1335591"/>
          </a:xfrm>
          <a:prstGeom prst="rect">
            <a:avLst/>
          </a:prstGeom>
          <a:solidFill>
            <a:srgbClr val="FFFFFF"/>
          </a:solidFill>
          <a:ln w="12700" cap="rnd">
            <a:solidFill>
              <a:srgbClr val="0070C0"/>
            </a:solidFill>
            <a:prstDash val="dash"/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>
              <a:lnSpc>
                <a:spcPct val="115000"/>
              </a:lnSpc>
              <a:spcBef>
                <a:spcPts val="5"/>
              </a:spcBef>
              <a:spcAft>
                <a:spcPts val="0"/>
              </a:spcAft>
            </a:pPr>
            <a:r>
              <a:rPr lang="ru-RU" sz="1100" b="1" u="sng" dirty="0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Рассчитать примерный бизнес-план:</a:t>
            </a:r>
            <a:endParaRPr lang="ru-RU" sz="11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Bef>
                <a:spcPts val="5"/>
              </a:spcBef>
              <a:spcAft>
                <a:spcPts val="0"/>
              </a:spcAft>
              <a:buFont typeface="Times New Roman" panose="02020603050405020304" pitchFamily="18" charset="0"/>
              <a:buChar char="–"/>
              <a:tabLst>
                <a:tab pos="180340" algn="l"/>
              </a:tabLst>
            </a:pPr>
            <a:r>
              <a:rPr lang="ru-RU" sz="1100" dirty="0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300 примерных бизнес-планов, основанных на 5000 реальных кейсах российских предпринимателей</a:t>
            </a:r>
            <a:endParaRPr lang="ru-RU" sz="11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Bef>
                <a:spcPts val="5"/>
              </a:spcBef>
              <a:spcAft>
                <a:spcPts val="0"/>
              </a:spcAft>
              <a:buFont typeface="Times New Roman" panose="02020603050405020304" pitchFamily="18" charset="0"/>
              <a:buChar char="–"/>
              <a:tabLst>
                <a:tab pos="180340" algn="l"/>
              </a:tabLst>
            </a:pPr>
            <a:r>
              <a:rPr lang="ru-RU" sz="1100" dirty="0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Расчет доступной рыночной ниши</a:t>
            </a:r>
            <a:endParaRPr lang="ru-RU" sz="11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Bef>
                <a:spcPts val="5"/>
              </a:spcBef>
              <a:spcAft>
                <a:spcPts val="0"/>
              </a:spcAft>
              <a:buFont typeface="Times New Roman" panose="02020603050405020304" pitchFamily="18" charset="0"/>
              <a:buChar char="–"/>
              <a:tabLst>
                <a:tab pos="180340" algn="l"/>
              </a:tabLst>
            </a:pPr>
            <a:r>
              <a:rPr lang="ru-RU" sz="1100" dirty="0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Скачать Бизнес-план в формате </a:t>
            </a:r>
            <a:r>
              <a:rPr lang="en-US" sz="1100" dirty="0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PDF</a:t>
            </a:r>
            <a:r>
              <a:rPr lang="ru-RU" sz="1100" dirty="0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или </a:t>
            </a:r>
            <a:r>
              <a:rPr lang="en-US" sz="1100" dirty="0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Excel</a:t>
            </a:r>
            <a:endParaRPr lang="ru-RU" sz="11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Bef>
                <a:spcPts val="5"/>
              </a:spcBef>
              <a:spcAft>
                <a:spcPts val="0"/>
              </a:spcAft>
              <a:buFont typeface="Times New Roman" panose="02020603050405020304" pitchFamily="18" charset="0"/>
              <a:buChar char="–"/>
              <a:tabLst>
                <a:tab pos="180340" algn="l"/>
              </a:tabLst>
            </a:pPr>
            <a:r>
              <a:rPr lang="ru-RU" sz="1100" dirty="0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Формат бизнес-плана подойдет для получения кредита в банке</a:t>
            </a:r>
            <a:endParaRPr lang="ru-RU" sz="11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Text Box 5"/>
          <p:cNvSpPr txBox="1">
            <a:spLocks noChangeArrowheads="1"/>
          </p:cNvSpPr>
          <p:nvPr/>
        </p:nvSpPr>
        <p:spPr bwMode="auto">
          <a:xfrm>
            <a:off x="1278330" y="5399453"/>
            <a:ext cx="5029661" cy="844127"/>
          </a:xfrm>
          <a:prstGeom prst="rect">
            <a:avLst/>
          </a:prstGeom>
          <a:solidFill>
            <a:srgbClr val="FFFFFF"/>
          </a:solidFill>
          <a:ln w="12700" cap="rnd">
            <a:solidFill>
              <a:srgbClr val="0070C0"/>
            </a:solidFill>
            <a:prstDash val="dash"/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>
              <a:lnSpc>
                <a:spcPct val="115000"/>
              </a:lnSpc>
              <a:spcBef>
                <a:spcPts val="5"/>
              </a:spcBef>
              <a:spcAft>
                <a:spcPts val="0"/>
              </a:spcAft>
            </a:pPr>
            <a:r>
              <a:rPr lang="ru-RU" sz="1100" b="1" u="sng" dirty="0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Найти, где взять кредит и оформить гарантию:</a:t>
            </a:r>
            <a:endParaRPr lang="ru-RU" sz="11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Bef>
                <a:spcPts val="5"/>
              </a:spcBef>
              <a:spcAft>
                <a:spcPts val="0"/>
              </a:spcAft>
              <a:buFont typeface="Times New Roman" panose="02020603050405020304" pitchFamily="18" charset="0"/>
              <a:buChar char="–"/>
            </a:pPr>
            <a:r>
              <a:rPr lang="ru-RU" sz="1100" dirty="0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Просмотреть расположение отделений банков в своем городе, кредитные продукты и контакты банков </a:t>
            </a:r>
            <a:endParaRPr lang="ru-RU" sz="11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Bef>
                <a:spcPts val="5"/>
              </a:spcBef>
              <a:spcAft>
                <a:spcPts val="0"/>
              </a:spcAft>
              <a:buFont typeface="Times New Roman" panose="02020603050405020304" pitchFamily="18" charset="0"/>
              <a:buChar char="–"/>
            </a:pPr>
            <a:r>
              <a:rPr lang="ru-RU" sz="1100" dirty="0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Найти контактные данные государственных гарантийных организаций</a:t>
            </a:r>
            <a:endParaRPr lang="ru-RU" sz="11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Text Box 6"/>
          <p:cNvSpPr txBox="1">
            <a:spLocks noChangeArrowheads="1"/>
          </p:cNvSpPr>
          <p:nvPr/>
        </p:nvSpPr>
        <p:spPr bwMode="auto">
          <a:xfrm>
            <a:off x="1278329" y="6639716"/>
            <a:ext cx="5029661" cy="663708"/>
          </a:xfrm>
          <a:prstGeom prst="rect">
            <a:avLst/>
          </a:prstGeom>
          <a:solidFill>
            <a:srgbClr val="FFFFFF"/>
          </a:solidFill>
          <a:ln w="12700" cap="rnd">
            <a:solidFill>
              <a:srgbClr val="0070C0"/>
            </a:solidFill>
            <a:prstDash val="dash"/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spAutoFit/>
          </a:bodyPr>
          <a:lstStyle/>
          <a:p>
            <a:pPr>
              <a:lnSpc>
                <a:spcPct val="115000"/>
              </a:lnSpc>
              <a:spcBef>
                <a:spcPts val="5"/>
              </a:spcBef>
              <a:spcAft>
                <a:spcPts val="0"/>
              </a:spcAft>
            </a:pPr>
            <a:r>
              <a:rPr lang="ru-RU" sz="1100" b="1" u="sng" dirty="0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Узнать о мерах поддержки малого бизнеса:</a:t>
            </a:r>
            <a:endParaRPr lang="ru-RU" sz="11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>
              <a:lnSpc>
                <a:spcPct val="115000"/>
              </a:lnSpc>
              <a:spcBef>
                <a:spcPts val="5"/>
              </a:spcBef>
              <a:spcAft>
                <a:spcPts val="0"/>
              </a:spcAft>
            </a:pPr>
            <a:r>
              <a:rPr lang="ru-RU" sz="1100" dirty="0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База государственных и муниципальных организаций, поддерживающих малый и средний бизнес в твоем городе</a:t>
            </a:r>
            <a:endParaRPr lang="ru-RU" sz="11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Text Box 7"/>
          <p:cNvSpPr txBox="1">
            <a:spLocks noChangeArrowheads="1"/>
          </p:cNvSpPr>
          <p:nvPr/>
        </p:nvSpPr>
        <p:spPr bwMode="auto">
          <a:xfrm>
            <a:off x="1278329" y="7663497"/>
            <a:ext cx="5029661" cy="858377"/>
          </a:xfrm>
          <a:prstGeom prst="rect">
            <a:avLst/>
          </a:prstGeom>
          <a:solidFill>
            <a:srgbClr val="FFFFFF"/>
          </a:solidFill>
          <a:ln w="12700" cap="rnd">
            <a:solidFill>
              <a:srgbClr val="0070C0"/>
            </a:solidFill>
            <a:prstDash val="dash"/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spAutoFit/>
          </a:bodyPr>
          <a:lstStyle/>
          <a:p>
            <a:pPr>
              <a:lnSpc>
                <a:spcPct val="115000"/>
              </a:lnSpc>
              <a:spcBef>
                <a:spcPts val="5"/>
              </a:spcBef>
              <a:spcAft>
                <a:spcPts val="0"/>
              </a:spcAft>
            </a:pPr>
            <a:r>
              <a:rPr lang="ru-RU" sz="1100" b="1" u="sng" dirty="0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Подобрать в аренду помещение:</a:t>
            </a:r>
            <a:endParaRPr lang="ru-RU" sz="11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Bef>
                <a:spcPts val="5"/>
              </a:spcBef>
              <a:spcAft>
                <a:spcPts val="0"/>
              </a:spcAft>
              <a:buFont typeface="Times New Roman" panose="02020603050405020304" pitchFamily="18" charset="0"/>
              <a:buChar char="–"/>
            </a:pPr>
            <a:r>
              <a:rPr lang="ru-RU" sz="1100" dirty="0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Базы государственной и частной недвижимости</a:t>
            </a:r>
            <a:endParaRPr lang="ru-RU" sz="11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Bef>
                <a:spcPts val="5"/>
              </a:spcBef>
              <a:spcAft>
                <a:spcPts val="0"/>
              </a:spcAft>
              <a:buFont typeface="Times New Roman" panose="02020603050405020304" pitchFamily="18" charset="0"/>
              <a:buChar char="–"/>
            </a:pPr>
            <a:r>
              <a:rPr lang="ru-RU" sz="1100" dirty="0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Варианты аренды и покупки из частной собственности</a:t>
            </a:r>
            <a:endParaRPr lang="ru-RU" sz="11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Bef>
                <a:spcPts val="5"/>
              </a:spcBef>
              <a:spcAft>
                <a:spcPts val="0"/>
              </a:spcAft>
              <a:buFont typeface="Times New Roman" panose="02020603050405020304" pitchFamily="18" charset="0"/>
              <a:buChar char="–"/>
            </a:pPr>
            <a:r>
              <a:rPr lang="ru-RU" sz="1100" dirty="0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Имущество иных собственников (ОАО «РЖД» и др.)</a:t>
            </a:r>
            <a:endParaRPr lang="ru-RU" sz="11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150318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</TotalTime>
  <Words>300</Words>
  <Application>Microsoft Office PowerPoint</Application>
  <PresentationFormat>Лист A4 (210x297 мм)</PresentationFormat>
  <Paragraphs>40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Презентация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Машков Виталий Владимирович</dc:creator>
  <cp:lastModifiedBy>Колесникова Елизавета Анатольевна</cp:lastModifiedBy>
  <cp:revision>2</cp:revision>
  <dcterms:created xsi:type="dcterms:W3CDTF">2017-03-10T13:14:28Z</dcterms:created>
  <dcterms:modified xsi:type="dcterms:W3CDTF">2017-03-23T21:52:11Z</dcterms:modified>
</cp:coreProperties>
</file>