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drawings/drawing6.xml" ContentType="application/vnd.openxmlformats-officedocument.drawingml.chartshapes+xml"/>
  <Override PartName="/ppt/charts/chart7.xml" ContentType="application/vnd.openxmlformats-officedocument.drawingml.chart+xml"/>
  <Override PartName="/ppt/drawings/drawing7.xml" ContentType="application/vnd.openxmlformats-officedocument.drawingml.chartshapes+xml"/>
  <Override PartName="/ppt/charts/chart8.xml" ContentType="application/vnd.openxmlformats-officedocument.drawingml.chart+xml"/>
  <Override PartName="/ppt/drawings/drawing8.xml" ContentType="application/vnd.openxmlformats-officedocument.drawingml.chartshapes+xml"/>
  <Override PartName="/ppt/charts/chart9.xml" ContentType="application/vnd.openxmlformats-officedocument.drawingml.chart+xml"/>
  <Override PartName="/ppt/drawings/drawing9.xml" ContentType="application/vnd.openxmlformats-officedocument.drawingml.chartshapes+xml"/>
  <Override PartName="/ppt/charts/chart10.xml" ContentType="application/vnd.openxmlformats-officedocument.drawingml.chart+xml"/>
  <Override PartName="/ppt/drawings/drawing10.xml" ContentType="application/vnd.openxmlformats-officedocument.drawingml.chartshapes+xml"/>
  <Override PartName="/ppt/charts/chart11.xml" ContentType="application/vnd.openxmlformats-officedocument.drawingml.chart+xml"/>
  <Override PartName="/ppt/drawings/drawing11.xml" ContentType="application/vnd.openxmlformats-officedocument.drawingml.chartshapes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drawings/drawing12.xml" ContentType="application/vnd.openxmlformats-officedocument.drawingml.chartshapes+xml"/>
  <Override PartName="/ppt/charts/chart14.xml" ContentType="application/vnd.openxmlformats-officedocument.drawingml.chart+xml"/>
  <Override PartName="/ppt/drawings/drawing13.xml" ContentType="application/vnd.openxmlformats-officedocument.drawingml.chartshapes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drawings/drawing14.xml" ContentType="application/vnd.openxmlformats-officedocument.drawingml.chartshapes+xml"/>
  <Override PartName="/ppt/charts/chart17.xml" ContentType="application/vnd.openxmlformats-officedocument.drawingml.chart+xml"/>
  <Override PartName="/ppt/drawings/drawing15.xml" ContentType="application/vnd.openxmlformats-officedocument.drawingml.chartshapes+xml"/>
  <Override PartName="/ppt/charts/chart18.xml" ContentType="application/vnd.openxmlformats-officedocument.drawingml.chart+xml"/>
  <Override PartName="/ppt/drawings/drawing16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1"/>
  </p:notesMasterIdLst>
  <p:sldIdLst>
    <p:sldId id="256" r:id="rId2"/>
    <p:sldId id="280" r:id="rId3"/>
    <p:sldId id="281" r:id="rId4"/>
    <p:sldId id="282" r:id="rId5"/>
    <p:sldId id="271" r:id="rId6"/>
    <p:sldId id="292" r:id="rId7"/>
    <p:sldId id="272" r:id="rId8"/>
    <p:sldId id="285" r:id="rId9"/>
    <p:sldId id="286" r:id="rId10"/>
    <p:sldId id="293" r:id="rId11"/>
    <p:sldId id="294" r:id="rId12"/>
    <p:sldId id="298" r:id="rId13"/>
    <p:sldId id="299" r:id="rId14"/>
    <p:sldId id="295" r:id="rId15"/>
    <p:sldId id="296" r:id="rId16"/>
    <p:sldId id="300" r:id="rId17"/>
    <p:sldId id="301" r:id="rId18"/>
    <p:sldId id="302" r:id="rId19"/>
    <p:sldId id="303" r:id="rId20"/>
    <p:sldId id="304" r:id="rId21"/>
    <p:sldId id="307" r:id="rId22"/>
    <p:sldId id="305" r:id="rId23"/>
    <p:sldId id="308" r:id="rId24"/>
    <p:sldId id="306" r:id="rId25"/>
    <p:sldId id="309" r:id="rId26"/>
    <p:sldId id="310" r:id="rId27"/>
    <p:sldId id="311" r:id="rId28"/>
    <p:sldId id="297" r:id="rId29"/>
    <p:sldId id="279" r:id="rId30"/>
  </p:sldIdLst>
  <p:sldSz cx="9144000" cy="6858000" type="screen4x3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00"/>
    <a:srgbClr val="FFFF66"/>
    <a:srgbClr val="FFCC66"/>
    <a:srgbClr val="FFCC00"/>
    <a:srgbClr val="CCFFCC"/>
    <a:srgbClr val="79BEED"/>
    <a:srgbClr val="78B6EE"/>
    <a:srgbClr val="78C1EE"/>
    <a:srgbClr val="18A1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19" autoAdjust="0"/>
    <p:restoredTop sz="94660"/>
  </p:normalViewPr>
  <p:slideViewPr>
    <p:cSldViewPr>
      <p:cViewPr varScale="1">
        <p:scale>
          <a:sx n="97" d="100"/>
          <a:sy n="97" d="100"/>
        </p:scale>
        <p:origin x="102" y="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2.xml"/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3.xml"/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4.xml"/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5.xml"/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6.xml"/><Relationship Id="rId1" Type="http://schemas.openxmlformats.org/officeDocument/2006/relationships/package" Target="../embeddings/_____Microsoft_Excel18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944438216924957E-2"/>
          <c:y val="4.8192771084337352E-2"/>
          <c:w val="0.45520828355115012"/>
          <c:h val="0.9291282778171509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53024862967534669"/>
          <c:y val="0"/>
          <c:w val="0.45030692800667893"/>
          <c:h val="1"/>
        </c:manualLayout>
      </c:layout>
      <c:overlay val="0"/>
      <c:txPr>
        <a:bodyPr/>
        <a:lstStyle/>
        <a:p>
          <a:pPr>
            <a:defRPr sz="16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944438216924957E-2"/>
          <c:y val="4.8192771084337352E-2"/>
          <c:w val="0.45520828355115012"/>
          <c:h val="0.9291282778171509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53024862967534669"/>
          <c:y val="0"/>
          <c:w val="0.45030692800667893"/>
          <c:h val="1"/>
        </c:manualLayout>
      </c:layout>
      <c:overlay val="0"/>
      <c:txPr>
        <a:bodyPr/>
        <a:lstStyle/>
        <a:p>
          <a:pPr>
            <a:defRPr sz="16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944438216924957E-2"/>
          <c:y val="4.8192771084337352E-2"/>
          <c:w val="0.45520828355115012"/>
          <c:h val="0.9291282778171509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53024862967534669"/>
          <c:y val="0"/>
          <c:w val="0.45030692800667893"/>
          <c:h val="1"/>
        </c:manualLayout>
      </c:layout>
      <c:overlay val="0"/>
      <c:txPr>
        <a:bodyPr/>
        <a:lstStyle/>
        <a:p>
          <a:pPr>
            <a:defRPr sz="16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944438216924957E-2"/>
          <c:y val="4.8192771084337352E-2"/>
          <c:w val="0.45520828355115012"/>
          <c:h val="0.9291282778171509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53024862967534669"/>
          <c:y val="0"/>
          <c:w val="0.45030692800667893"/>
          <c:h val="1"/>
        </c:manualLayout>
      </c:layout>
      <c:overlay val="0"/>
      <c:txPr>
        <a:bodyPr/>
        <a:lstStyle/>
        <a:p>
          <a:pPr>
            <a:defRPr sz="16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944438216924957E-2"/>
          <c:y val="4.8192771084337352E-2"/>
          <c:w val="0.45520828355115012"/>
          <c:h val="0.9291282778171509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53024862967534669"/>
          <c:y val="0"/>
          <c:w val="0.45030692800667893"/>
          <c:h val="1"/>
        </c:manualLayout>
      </c:layout>
      <c:overlay val="0"/>
      <c:txPr>
        <a:bodyPr/>
        <a:lstStyle/>
        <a:p>
          <a:pPr>
            <a:defRPr sz="16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944438216924957E-2"/>
          <c:y val="4.8192771084337352E-2"/>
          <c:w val="0.45520828355115012"/>
          <c:h val="0.9291282778171509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53024862967534669"/>
          <c:y val="0"/>
          <c:w val="0.45030692800667893"/>
          <c:h val="1"/>
        </c:manualLayout>
      </c:layout>
      <c:overlay val="0"/>
      <c:txPr>
        <a:bodyPr/>
        <a:lstStyle/>
        <a:p>
          <a:pPr>
            <a:defRPr sz="16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944438216924957E-2"/>
          <c:y val="4.8192771084337352E-2"/>
          <c:w val="0.45520828355115012"/>
          <c:h val="0.9291282778171509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53024862967534669"/>
          <c:y val="0"/>
          <c:w val="0.45030692800667893"/>
          <c:h val="1"/>
        </c:manualLayout>
      </c:layout>
      <c:overlay val="0"/>
      <c:txPr>
        <a:bodyPr/>
        <a:lstStyle/>
        <a:p>
          <a:pPr>
            <a:defRPr sz="16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944438216924957E-2"/>
          <c:y val="4.8192771084337352E-2"/>
          <c:w val="0.45520828355115012"/>
          <c:h val="0.9291282778171509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53024862967534669"/>
          <c:y val="0"/>
          <c:w val="0.45030692800667893"/>
          <c:h val="1"/>
        </c:manualLayout>
      </c:layout>
      <c:overlay val="0"/>
      <c:txPr>
        <a:bodyPr/>
        <a:lstStyle/>
        <a:p>
          <a:pPr>
            <a:defRPr sz="16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944438216924957E-2"/>
          <c:y val="4.8192771084337352E-2"/>
          <c:w val="0.45520828355115012"/>
          <c:h val="0.9291282778171509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53024862967534669"/>
          <c:y val="0"/>
          <c:w val="0.45030692800667893"/>
          <c:h val="1"/>
        </c:manualLayout>
      </c:layout>
      <c:overlay val="0"/>
      <c:txPr>
        <a:bodyPr/>
        <a:lstStyle/>
        <a:p>
          <a:pPr>
            <a:defRPr sz="16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944438216924957E-2"/>
          <c:y val="4.8192771084337352E-2"/>
          <c:w val="0.45520828355115012"/>
          <c:h val="0.9291282778171509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53024862967534669"/>
          <c:y val="0"/>
          <c:w val="0.45030692800667893"/>
          <c:h val="1"/>
        </c:manualLayout>
      </c:layout>
      <c:overlay val="0"/>
      <c:txPr>
        <a:bodyPr/>
        <a:lstStyle/>
        <a:p>
          <a:pPr>
            <a:defRPr sz="16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944438216924957E-2"/>
          <c:y val="4.8192771084337352E-2"/>
          <c:w val="0.45520828355115012"/>
          <c:h val="0.9291282778171509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53024862967534669"/>
          <c:y val="0"/>
          <c:w val="0.45030692800667893"/>
          <c:h val="1"/>
        </c:manualLayout>
      </c:layout>
      <c:overlay val="0"/>
      <c:txPr>
        <a:bodyPr/>
        <a:lstStyle/>
        <a:p>
          <a:pPr>
            <a:defRPr sz="16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944438216924957E-2"/>
          <c:y val="4.8192771084337352E-2"/>
          <c:w val="0.45520828355115012"/>
          <c:h val="0.9291282778171509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53024862967534669"/>
          <c:y val="0"/>
          <c:w val="0.45030692800667893"/>
          <c:h val="1"/>
        </c:manualLayout>
      </c:layout>
      <c:overlay val="0"/>
      <c:txPr>
        <a:bodyPr/>
        <a:lstStyle/>
        <a:p>
          <a:pPr>
            <a:defRPr sz="16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944438216924957E-2"/>
          <c:y val="4.8192771084337352E-2"/>
          <c:w val="0.45520828355115012"/>
          <c:h val="0.9291282778171509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53024862967534669"/>
          <c:y val="0"/>
          <c:w val="0.45030692800667893"/>
          <c:h val="1"/>
        </c:manualLayout>
      </c:layout>
      <c:overlay val="0"/>
      <c:txPr>
        <a:bodyPr/>
        <a:lstStyle/>
        <a:p>
          <a:pPr>
            <a:defRPr sz="16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944438216924957E-2"/>
          <c:y val="4.8192771084337352E-2"/>
          <c:w val="0.45520828355115012"/>
          <c:h val="0.9291282778171509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53024862967534669"/>
          <c:y val="0"/>
          <c:w val="0.45030692800667893"/>
          <c:h val="1"/>
        </c:manualLayout>
      </c:layout>
      <c:overlay val="0"/>
      <c:txPr>
        <a:bodyPr/>
        <a:lstStyle/>
        <a:p>
          <a:pPr>
            <a:defRPr sz="16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944438216924957E-2"/>
          <c:y val="4.8192771084337352E-2"/>
          <c:w val="0.45520828355115012"/>
          <c:h val="0.9291282778171509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53024862967534669"/>
          <c:y val="0"/>
          <c:w val="0.45030692800667893"/>
          <c:h val="1"/>
        </c:manualLayout>
      </c:layout>
      <c:overlay val="0"/>
      <c:txPr>
        <a:bodyPr/>
        <a:lstStyle/>
        <a:p>
          <a:pPr>
            <a:defRPr sz="16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944438216924957E-2"/>
          <c:y val="4.8192771084337352E-2"/>
          <c:w val="0.45520828355115012"/>
          <c:h val="0.9291282778171509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53024862967534669"/>
          <c:y val="0"/>
          <c:w val="0.45030692800667893"/>
          <c:h val="1"/>
        </c:manualLayout>
      </c:layout>
      <c:overlay val="0"/>
      <c:txPr>
        <a:bodyPr/>
        <a:lstStyle/>
        <a:p>
          <a:pPr>
            <a:defRPr sz="16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944438216924957E-2"/>
          <c:y val="4.8192771084337352E-2"/>
          <c:w val="0.45520828355115012"/>
          <c:h val="0.9291282778171509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53024862967534669"/>
          <c:y val="0"/>
          <c:w val="0.45030692800667893"/>
          <c:h val="1"/>
        </c:manualLayout>
      </c:layout>
      <c:overlay val="0"/>
      <c:txPr>
        <a:bodyPr/>
        <a:lstStyle/>
        <a:p>
          <a:pPr>
            <a:defRPr sz="16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944438216924957E-2"/>
          <c:y val="4.8192771084337352E-2"/>
          <c:w val="0.45520828355115012"/>
          <c:h val="0.9291282778171509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53024862967534669"/>
          <c:y val="0"/>
          <c:w val="0.45030692800667893"/>
          <c:h val="1"/>
        </c:manualLayout>
      </c:layout>
      <c:overlay val="0"/>
      <c:txPr>
        <a:bodyPr/>
        <a:lstStyle/>
        <a:p>
          <a:pPr>
            <a:defRPr sz="16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6CD433-B2D8-4139-874A-57CCDF824238}" type="doc">
      <dgm:prSet loTypeId="urn:microsoft.com/office/officeart/2005/8/layout/radial5" loCatId="cycl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B05DE21-5C0A-4324-91A4-59878F93F7E4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Формы публичных консультаций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6BC655-8BE4-4450-9066-BE534A6D9AC5}" type="parTrans" cxnId="{ED9961D4-E8AB-43CC-8934-4E7302ED1D65}">
      <dgm:prSet/>
      <dgm:spPr/>
      <dgm:t>
        <a:bodyPr/>
        <a:lstStyle/>
        <a:p>
          <a:endParaRPr lang="ru-RU"/>
        </a:p>
      </dgm:t>
    </dgm:pt>
    <dgm:pt modelId="{FCF8D1B8-0930-43AE-A4A1-ACBCF111476E}" type="sibTrans" cxnId="{ED9961D4-E8AB-43CC-8934-4E7302ED1D65}">
      <dgm:prSet/>
      <dgm:spPr/>
      <dgm:t>
        <a:bodyPr/>
        <a:lstStyle/>
        <a:p>
          <a:endParaRPr lang="ru-RU"/>
        </a:p>
      </dgm:t>
    </dgm:pt>
    <dgm:pt modelId="{F021A691-954A-4ADC-8911-9FDA53B8550F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Размещение на региональном портале</a:t>
          </a:r>
        </a:p>
        <a:p>
          <a:r>
            <a:rPr lang="en-US" sz="1600" b="1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regulation.kamgov.ru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0B2C89-929A-4694-B595-8CB765543C6E}" type="parTrans" cxnId="{8B4C47EA-3093-40F0-8627-BB8C8BA48643}">
      <dgm:prSet/>
      <dgm:spPr/>
      <dgm:t>
        <a:bodyPr/>
        <a:lstStyle/>
        <a:p>
          <a:endParaRPr lang="ru-RU"/>
        </a:p>
      </dgm:t>
    </dgm:pt>
    <dgm:pt modelId="{55D50DD0-B081-4968-B757-F5C4BB372147}" type="sibTrans" cxnId="{8B4C47EA-3093-40F0-8627-BB8C8BA48643}">
      <dgm:prSet/>
      <dgm:spPr/>
      <dgm:t>
        <a:bodyPr/>
        <a:lstStyle/>
        <a:p>
          <a:endParaRPr lang="ru-RU"/>
        </a:p>
      </dgm:t>
    </dgm:pt>
    <dgm:pt modelId="{02FA1255-33AB-41B9-8E5E-5818DC0FA9E3}">
      <dgm:prSet phldrT="[Текст]" custT="1"/>
      <dgm:spPr/>
      <dgm:t>
        <a:bodyPr/>
        <a:lstStyle/>
        <a:p>
          <a:pPr>
            <a:lnSpc>
              <a:spcPct val="100000"/>
            </a:lnSpc>
          </a:pPr>
          <a:r>
            <a: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Целевая рассылка извещений </a:t>
          </a:r>
        </a:p>
        <a:p>
          <a:pPr>
            <a:lnSpc>
              <a:spcPct val="100000"/>
            </a:lnSpc>
          </a:pPr>
          <a:r>
            <a: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бизнес - сообществу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93739C-603E-4CB7-B0BC-17B6EB8A6E4E}" type="parTrans" cxnId="{7BC44E89-7FE1-4C43-ADBB-215A61E536D7}">
      <dgm:prSet/>
      <dgm:spPr/>
      <dgm:t>
        <a:bodyPr/>
        <a:lstStyle/>
        <a:p>
          <a:endParaRPr lang="ru-RU"/>
        </a:p>
      </dgm:t>
    </dgm:pt>
    <dgm:pt modelId="{5E551FB5-CBE0-466D-83B6-33CB3AB5347F}" type="sibTrans" cxnId="{7BC44E89-7FE1-4C43-ADBB-215A61E536D7}">
      <dgm:prSet/>
      <dgm:spPr/>
      <dgm:t>
        <a:bodyPr/>
        <a:lstStyle/>
        <a:p>
          <a:endParaRPr lang="ru-RU"/>
        </a:p>
      </dgm:t>
    </dgm:pt>
    <dgm:pt modelId="{B00A1376-188B-4111-A9EF-02FD8FA50516}">
      <dgm:prSet phldrT="[Текст]" custT="1"/>
      <dgm:spPr/>
      <dgm:t>
        <a:bodyPr/>
        <a:lstStyle/>
        <a:p>
          <a:r>
            <a: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Дополнительные формы</a:t>
          </a:r>
        </a:p>
        <a:p>
          <a:r>
            <a: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(заседания, рабочие группы, опросы, размещение информации в новостной строке, СМИ, социальные сети)</a:t>
          </a:r>
          <a:endParaRPr lang="ru-RU" sz="1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415B61-6DBC-4A5C-A941-ADEDB01A723D}" type="parTrans" cxnId="{4C14DA65-12B7-4DEF-9A26-4653F61CC31E}">
      <dgm:prSet/>
      <dgm:spPr/>
      <dgm:t>
        <a:bodyPr/>
        <a:lstStyle/>
        <a:p>
          <a:endParaRPr lang="ru-RU"/>
        </a:p>
      </dgm:t>
    </dgm:pt>
    <dgm:pt modelId="{C84FAE7F-62E5-4E13-B2BA-62FEF5D46D18}" type="sibTrans" cxnId="{4C14DA65-12B7-4DEF-9A26-4653F61CC31E}">
      <dgm:prSet/>
      <dgm:spPr/>
      <dgm:t>
        <a:bodyPr/>
        <a:lstStyle/>
        <a:p>
          <a:endParaRPr lang="ru-RU"/>
        </a:p>
      </dgm:t>
    </dgm:pt>
    <dgm:pt modelId="{DDBBB6CA-F9DA-446A-A4BF-14DFE423C98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Размещение информации на официальном сайте </a:t>
          </a:r>
          <a:r>
            <a:rPr lang="en-US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kamgov.ru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0E3D6A-8330-4BA6-BDD9-BE4E09775B05}" type="parTrans" cxnId="{85823FC1-3076-4E74-B9A7-52AE53D58272}">
      <dgm:prSet/>
      <dgm:spPr/>
      <dgm:t>
        <a:bodyPr/>
        <a:lstStyle/>
        <a:p>
          <a:endParaRPr lang="ru-RU"/>
        </a:p>
      </dgm:t>
    </dgm:pt>
    <dgm:pt modelId="{51BA7E38-5F02-4CB3-AC91-5403D009DE49}" type="sibTrans" cxnId="{85823FC1-3076-4E74-B9A7-52AE53D58272}">
      <dgm:prSet/>
      <dgm:spPr/>
      <dgm:t>
        <a:bodyPr/>
        <a:lstStyle/>
        <a:p>
          <a:endParaRPr lang="ru-RU"/>
        </a:p>
      </dgm:t>
    </dgm:pt>
    <dgm:pt modelId="{7FD95002-F4E3-44DD-A535-E8F51B8A8862}" type="pres">
      <dgm:prSet presAssocID="{FD6CD433-B2D8-4139-874A-57CCDF82423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22FC755-0525-4366-960B-F570DD46E82C}" type="pres">
      <dgm:prSet presAssocID="{4B05DE21-5C0A-4324-91A4-59878F93F7E4}" presName="centerShape" presStyleLbl="node0" presStyleIdx="0" presStyleCnt="1" custScaleX="144015" custScaleY="106819"/>
      <dgm:spPr/>
      <dgm:t>
        <a:bodyPr/>
        <a:lstStyle/>
        <a:p>
          <a:endParaRPr lang="ru-RU"/>
        </a:p>
      </dgm:t>
    </dgm:pt>
    <dgm:pt modelId="{5C4F3432-857F-45B3-980B-E0DC74DCBC7E}" type="pres">
      <dgm:prSet presAssocID="{4B0B2C89-929A-4694-B595-8CB765543C6E}" presName="parTrans" presStyleLbl="sibTrans2D1" presStyleIdx="0" presStyleCnt="4"/>
      <dgm:spPr/>
      <dgm:t>
        <a:bodyPr/>
        <a:lstStyle/>
        <a:p>
          <a:endParaRPr lang="ru-RU"/>
        </a:p>
      </dgm:t>
    </dgm:pt>
    <dgm:pt modelId="{412F84A3-33B8-4163-ADDD-1AF2CBC02569}" type="pres">
      <dgm:prSet presAssocID="{4B0B2C89-929A-4694-B595-8CB765543C6E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7C73D613-53DC-4D79-B294-37F072F0362A}" type="pres">
      <dgm:prSet presAssocID="{F021A691-954A-4ADC-8911-9FDA53B8550F}" presName="node" presStyleLbl="node1" presStyleIdx="0" presStyleCnt="4" custScaleX="123360" custScaleY="1064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56B640-0889-4056-88FE-A8BEF558F56B}" type="pres">
      <dgm:prSet presAssocID="{3C93739C-603E-4CB7-B0BC-17B6EB8A6E4E}" presName="parTrans" presStyleLbl="sibTrans2D1" presStyleIdx="1" presStyleCnt="4"/>
      <dgm:spPr/>
      <dgm:t>
        <a:bodyPr/>
        <a:lstStyle/>
        <a:p>
          <a:endParaRPr lang="ru-RU"/>
        </a:p>
      </dgm:t>
    </dgm:pt>
    <dgm:pt modelId="{66557B77-2514-460F-ADFC-D1561DAF3317}" type="pres">
      <dgm:prSet presAssocID="{3C93739C-603E-4CB7-B0BC-17B6EB8A6E4E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396AB6BB-6EDA-49E5-B04A-6BF6AD1BCB54}" type="pres">
      <dgm:prSet presAssocID="{02FA1255-33AB-41B9-8E5E-5818DC0FA9E3}" presName="node" presStyleLbl="node1" presStyleIdx="1" presStyleCnt="4" custScaleX="166625" custScaleY="108257" custRadScaleRad="132731" custRadScaleInc="-30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3A6705-90B9-423F-BCD7-179D9ECDFE9D}" type="pres">
      <dgm:prSet presAssocID="{1E415B61-6DBC-4A5C-A941-ADEDB01A723D}" presName="parTrans" presStyleLbl="sibTrans2D1" presStyleIdx="2" presStyleCnt="4"/>
      <dgm:spPr/>
      <dgm:t>
        <a:bodyPr/>
        <a:lstStyle/>
        <a:p>
          <a:endParaRPr lang="ru-RU"/>
        </a:p>
      </dgm:t>
    </dgm:pt>
    <dgm:pt modelId="{DB3BC07A-657B-4DF9-9E7D-EA0FD5C1C6DD}" type="pres">
      <dgm:prSet presAssocID="{1E415B61-6DBC-4A5C-A941-ADEDB01A723D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7581DECC-CFF5-45DB-881F-7E0C635E82D0}" type="pres">
      <dgm:prSet presAssocID="{B00A1376-188B-4111-A9EF-02FD8FA50516}" presName="node" presStyleLbl="node1" presStyleIdx="2" presStyleCnt="4" custScaleX="187068" custScaleY="1050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271C4D-7D1F-40F6-895F-071D68CBB225}" type="pres">
      <dgm:prSet presAssocID="{6B0E3D6A-8330-4BA6-BDD9-BE4E09775B05}" presName="parTrans" presStyleLbl="sibTrans2D1" presStyleIdx="3" presStyleCnt="4"/>
      <dgm:spPr/>
      <dgm:t>
        <a:bodyPr/>
        <a:lstStyle/>
        <a:p>
          <a:endParaRPr lang="ru-RU"/>
        </a:p>
      </dgm:t>
    </dgm:pt>
    <dgm:pt modelId="{6501180A-5EF0-431C-A828-CA50F5B3A0C5}" type="pres">
      <dgm:prSet presAssocID="{6B0E3D6A-8330-4BA6-BDD9-BE4E09775B05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DBA46768-BB12-4C9F-B773-A20582FFEF8F}" type="pres">
      <dgm:prSet presAssocID="{DDBBB6CA-F9DA-446A-A4BF-14DFE423C98C}" presName="node" presStyleLbl="node1" presStyleIdx="3" presStyleCnt="4" custScaleX="155045" custScaleY="106191" custRadScaleRad="137177" custRadScaleInc="-11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57400AE-B2A6-4BAB-9ABF-C5881B27CC8B}" type="presOf" srcId="{4B0B2C89-929A-4694-B595-8CB765543C6E}" destId="{5C4F3432-857F-45B3-980B-E0DC74DCBC7E}" srcOrd="0" destOrd="0" presId="urn:microsoft.com/office/officeart/2005/8/layout/radial5"/>
    <dgm:cxn modelId="{3AF9B860-F67A-4801-85B1-45D4A6D1E624}" type="presOf" srcId="{3C93739C-603E-4CB7-B0BC-17B6EB8A6E4E}" destId="{66557B77-2514-460F-ADFC-D1561DAF3317}" srcOrd="1" destOrd="0" presId="urn:microsoft.com/office/officeart/2005/8/layout/radial5"/>
    <dgm:cxn modelId="{EF8F5D6F-5D3A-4F5D-A61C-5B2BC5F9DA5D}" type="presOf" srcId="{4B05DE21-5C0A-4324-91A4-59878F93F7E4}" destId="{E22FC755-0525-4366-960B-F570DD46E82C}" srcOrd="0" destOrd="0" presId="urn:microsoft.com/office/officeart/2005/8/layout/radial5"/>
    <dgm:cxn modelId="{3F279F9A-2FF9-4B17-A593-D20F55B7F090}" type="presOf" srcId="{1E415B61-6DBC-4A5C-A941-ADEDB01A723D}" destId="{DB3BC07A-657B-4DF9-9E7D-EA0FD5C1C6DD}" srcOrd="1" destOrd="0" presId="urn:microsoft.com/office/officeart/2005/8/layout/radial5"/>
    <dgm:cxn modelId="{280B9E2D-2483-421D-B3EE-27D3C0F8E693}" type="presOf" srcId="{1E415B61-6DBC-4A5C-A941-ADEDB01A723D}" destId="{FC3A6705-90B9-423F-BCD7-179D9ECDFE9D}" srcOrd="0" destOrd="0" presId="urn:microsoft.com/office/officeart/2005/8/layout/radial5"/>
    <dgm:cxn modelId="{A6A48760-F5C5-4A9A-9205-C2DF17150801}" type="presOf" srcId="{DDBBB6CA-F9DA-446A-A4BF-14DFE423C98C}" destId="{DBA46768-BB12-4C9F-B773-A20582FFEF8F}" srcOrd="0" destOrd="0" presId="urn:microsoft.com/office/officeart/2005/8/layout/radial5"/>
    <dgm:cxn modelId="{8B4C47EA-3093-40F0-8627-BB8C8BA48643}" srcId="{4B05DE21-5C0A-4324-91A4-59878F93F7E4}" destId="{F021A691-954A-4ADC-8911-9FDA53B8550F}" srcOrd="0" destOrd="0" parTransId="{4B0B2C89-929A-4694-B595-8CB765543C6E}" sibTransId="{55D50DD0-B081-4968-B757-F5C4BB372147}"/>
    <dgm:cxn modelId="{5180BC38-7EFE-43A4-8F7F-9FBB5E9656AB}" type="presOf" srcId="{6B0E3D6A-8330-4BA6-BDD9-BE4E09775B05}" destId="{6501180A-5EF0-431C-A828-CA50F5B3A0C5}" srcOrd="1" destOrd="0" presId="urn:microsoft.com/office/officeart/2005/8/layout/radial5"/>
    <dgm:cxn modelId="{8FB7FEA9-0576-4BD0-8BEB-11B2440174F0}" type="presOf" srcId="{F021A691-954A-4ADC-8911-9FDA53B8550F}" destId="{7C73D613-53DC-4D79-B294-37F072F0362A}" srcOrd="0" destOrd="0" presId="urn:microsoft.com/office/officeart/2005/8/layout/radial5"/>
    <dgm:cxn modelId="{F7E3084C-E1FE-4887-99BD-679A22613B8E}" type="presOf" srcId="{B00A1376-188B-4111-A9EF-02FD8FA50516}" destId="{7581DECC-CFF5-45DB-881F-7E0C635E82D0}" srcOrd="0" destOrd="0" presId="urn:microsoft.com/office/officeart/2005/8/layout/radial5"/>
    <dgm:cxn modelId="{ED9961D4-E8AB-43CC-8934-4E7302ED1D65}" srcId="{FD6CD433-B2D8-4139-874A-57CCDF824238}" destId="{4B05DE21-5C0A-4324-91A4-59878F93F7E4}" srcOrd="0" destOrd="0" parTransId="{216BC655-8BE4-4450-9066-BE534A6D9AC5}" sibTransId="{FCF8D1B8-0930-43AE-A4A1-ACBCF111476E}"/>
    <dgm:cxn modelId="{758CBC2D-02F5-4A21-97ED-924BC40AB1E8}" type="presOf" srcId="{FD6CD433-B2D8-4139-874A-57CCDF824238}" destId="{7FD95002-F4E3-44DD-A535-E8F51B8A8862}" srcOrd="0" destOrd="0" presId="urn:microsoft.com/office/officeart/2005/8/layout/radial5"/>
    <dgm:cxn modelId="{799F1941-6E67-40D5-992A-76137D204AAB}" type="presOf" srcId="{3C93739C-603E-4CB7-B0BC-17B6EB8A6E4E}" destId="{9156B640-0889-4056-88FE-A8BEF558F56B}" srcOrd="0" destOrd="0" presId="urn:microsoft.com/office/officeart/2005/8/layout/radial5"/>
    <dgm:cxn modelId="{20DEFAF3-C650-4010-84A7-266A205AA392}" type="presOf" srcId="{6B0E3D6A-8330-4BA6-BDD9-BE4E09775B05}" destId="{83271C4D-7D1F-40F6-895F-071D68CBB225}" srcOrd="0" destOrd="0" presId="urn:microsoft.com/office/officeart/2005/8/layout/radial5"/>
    <dgm:cxn modelId="{B1476901-5960-42E9-BABF-C088C0E8EC7F}" type="presOf" srcId="{02FA1255-33AB-41B9-8E5E-5818DC0FA9E3}" destId="{396AB6BB-6EDA-49E5-B04A-6BF6AD1BCB54}" srcOrd="0" destOrd="0" presId="urn:microsoft.com/office/officeart/2005/8/layout/radial5"/>
    <dgm:cxn modelId="{7BC44E89-7FE1-4C43-ADBB-215A61E536D7}" srcId="{4B05DE21-5C0A-4324-91A4-59878F93F7E4}" destId="{02FA1255-33AB-41B9-8E5E-5818DC0FA9E3}" srcOrd="1" destOrd="0" parTransId="{3C93739C-603E-4CB7-B0BC-17B6EB8A6E4E}" sibTransId="{5E551FB5-CBE0-466D-83B6-33CB3AB5347F}"/>
    <dgm:cxn modelId="{85823FC1-3076-4E74-B9A7-52AE53D58272}" srcId="{4B05DE21-5C0A-4324-91A4-59878F93F7E4}" destId="{DDBBB6CA-F9DA-446A-A4BF-14DFE423C98C}" srcOrd="3" destOrd="0" parTransId="{6B0E3D6A-8330-4BA6-BDD9-BE4E09775B05}" sibTransId="{51BA7E38-5F02-4CB3-AC91-5403D009DE49}"/>
    <dgm:cxn modelId="{4C14DA65-12B7-4DEF-9A26-4653F61CC31E}" srcId="{4B05DE21-5C0A-4324-91A4-59878F93F7E4}" destId="{B00A1376-188B-4111-A9EF-02FD8FA50516}" srcOrd="2" destOrd="0" parTransId="{1E415B61-6DBC-4A5C-A941-ADEDB01A723D}" sibTransId="{C84FAE7F-62E5-4E13-B2BA-62FEF5D46D18}"/>
    <dgm:cxn modelId="{4BD0BDBC-84A3-49BE-9EA3-6E845C637A6E}" type="presOf" srcId="{4B0B2C89-929A-4694-B595-8CB765543C6E}" destId="{412F84A3-33B8-4163-ADDD-1AF2CBC02569}" srcOrd="1" destOrd="0" presId="urn:microsoft.com/office/officeart/2005/8/layout/radial5"/>
    <dgm:cxn modelId="{A903A89E-6481-4C57-B461-B2C3A27CD201}" type="presParOf" srcId="{7FD95002-F4E3-44DD-A535-E8F51B8A8862}" destId="{E22FC755-0525-4366-960B-F570DD46E82C}" srcOrd="0" destOrd="0" presId="urn:microsoft.com/office/officeart/2005/8/layout/radial5"/>
    <dgm:cxn modelId="{C45C2192-A342-47B5-B99E-95A2F91A1368}" type="presParOf" srcId="{7FD95002-F4E3-44DD-A535-E8F51B8A8862}" destId="{5C4F3432-857F-45B3-980B-E0DC74DCBC7E}" srcOrd="1" destOrd="0" presId="urn:microsoft.com/office/officeart/2005/8/layout/radial5"/>
    <dgm:cxn modelId="{217328A1-3406-4D56-8CD6-081CD900162F}" type="presParOf" srcId="{5C4F3432-857F-45B3-980B-E0DC74DCBC7E}" destId="{412F84A3-33B8-4163-ADDD-1AF2CBC02569}" srcOrd="0" destOrd="0" presId="urn:microsoft.com/office/officeart/2005/8/layout/radial5"/>
    <dgm:cxn modelId="{FA63FC45-B2EF-4B94-9797-FB3B2F543BDE}" type="presParOf" srcId="{7FD95002-F4E3-44DD-A535-E8F51B8A8862}" destId="{7C73D613-53DC-4D79-B294-37F072F0362A}" srcOrd="2" destOrd="0" presId="urn:microsoft.com/office/officeart/2005/8/layout/radial5"/>
    <dgm:cxn modelId="{1E318B7F-B943-453E-B7AA-924A168E93D3}" type="presParOf" srcId="{7FD95002-F4E3-44DD-A535-E8F51B8A8862}" destId="{9156B640-0889-4056-88FE-A8BEF558F56B}" srcOrd="3" destOrd="0" presId="urn:microsoft.com/office/officeart/2005/8/layout/radial5"/>
    <dgm:cxn modelId="{D4CBC1E0-F902-4ABC-B6E6-D37CF0148558}" type="presParOf" srcId="{9156B640-0889-4056-88FE-A8BEF558F56B}" destId="{66557B77-2514-460F-ADFC-D1561DAF3317}" srcOrd="0" destOrd="0" presId="urn:microsoft.com/office/officeart/2005/8/layout/radial5"/>
    <dgm:cxn modelId="{D407F1A5-37A3-42DA-99E3-11FDE169E729}" type="presParOf" srcId="{7FD95002-F4E3-44DD-A535-E8F51B8A8862}" destId="{396AB6BB-6EDA-49E5-B04A-6BF6AD1BCB54}" srcOrd="4" destOrd="0" presId="urn:microsoft.com/office/officeart/2005/8/layout/radial5"/>
    <dgm:cxn modelId="{0BCEFF9F-7BC1-46C4-BA64-C036FCAD19D6}" type="presParOf" srcId="{7FD95002-F4E3-44DD-A535-E8F51B8A8862}" destId="{FC3A6705-90B9-423F-BCD7-179D9ECDFE9D}" srcOrd="5" destOrd="0" presId="urn:microsoft.com/office/officeart/2005/8/layout/radial5"/>
    <dgm:cxn modelId="{71EECF59-6BEC-4C67-9663-A716564E1BF4}" type="presParOf" srcId="{FC3A6705-90B9-423F-BCD7-179D9ECDFE9D}" destId="{DB3BC07A-657B-4DF9-9E7D-EA0FD5C1C6DD}" srcOrd="0" destOrd="0" presId="urn:microsoft.com/office/officeart/2005/8/layout/radial5"/>
    <dgm:cxn modelId="{3055FA64-EA92-4FDA-9CDA-AEB0B5E0511D}" type="presParOf" srcId="{7FD95002-F4E3-44DD-A535-E8F51B8A8862}" destId="{7581DECC-CFF5-45DB-881F-7E0C635E82D0}" srcOrd="6" destOrd="0" presId="urn:microsoft.com/office/officeart/2005/8/layout/radial5"/>
    <dgm:cxn modelId="{8FDD24FF-67C7-4EDA-954A-5AD409BD0E79}" type="presParOf" srcId="{7FD95002-F4E3-44DD-A535-E8F51B8A8862}" destId="{83271C4D-7D1F-40F6-895F-071D68CBB225}" srcOrd="7" destOrd="0" presId="urn:microsoft.com/office/officeart/2005/8/layout/radial5"/>
    <dgm:cxn modelId="{E0B41371-99FE-4AC5-9E17-6086B82C5558}" type="presParOf" srcId="{83271C4D-7D1F-40F6-895F-071D68CBB225}" destId="{6501180A-5EF0-431C-A828-CA50F5B3A0C5}" srcOrd="0" destOrd="0" presId="urn:microsoft.com/office/officeart/2005/8/layout/radial5"/>
    <dgm:cxn modelId="{F4BEF10E-DA5D-4A65-8887-32A93154461C}" type="presParOf" srcId="{7FD95002-F4E3-44DD-A535-E8F51B8A8862}" destId="{DBA46768-BB12-4C9F-B773-A20582FFEF8F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2FC755-0525-4366-960B-F570DD46E82C}">
      <dsp:nvSpPr>
        <dsp:cNvPr id="0" name=""/>
        <dsp:cNvSpPr/>
      </dsp:nvSpPr>
      <dsp:spPr>
        <a:xfrm>
          <a:off x="3392580" y="2155180"/>
          <a:ext cx="2261886" cy="167768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Формы публичных консультаций</a:t>
          </a:r>
          <a:endParaRPr lang="ru-RU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23826" y="2400872"/>
        <a:ext cx="1599394" cy="1186305"/>
      </dsp:txXfrm>
    </dsp:sp>
    <dsp:sp modelId="{5C4F3432-857F-45B3-980B-E0DC74DCBC7E}">
      <dsp:nvSpPr>
        <dsp:cNvPr id="0" name=""/>
        <dsp:cNvSpPr/>
      </dsp:nvSpPr>
      <dsp:spPr>
        <a:xfrm rot="16200000">
          <a:off x="4384485" y="1633713"/>
          <a:ext cx="278076" cy="53400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>
        <a:off x="4426197" y="1782225"/>
        <a:ext cx="194653" cy="320400"/>
      </dsp:txXfrm>
    </dsp:sp>
    <dsp:sp modelId="{7C73D613-53DC-4D79-B294-37F072F0362A}">
      <dsp:nvSpPr>
        <dsp:cNvPr id="0" name=""/>
        <dsp:cNvSpPr/>
      </dsp:nvSpPr>
      <dsp:spPr>
        <a:xfrm>
          <a:off x="3554782" y="-41102"/>
          <a:ext cx="1937481" cy="167161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Размещение на региональном портале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u="sng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regulation.kamgov.ru</a:t>
          </a:r>
          <a:endParaRPr lang="ru-RU" sz="16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38520" y="203700"/>
        <a:ext cx="1370005" cy="1182007"/>
      </dsp:txXfrm>
    </dsp:sp>
    <dsp:sp modelId="{9156B640-0889-4056-88FE-A8BEF558F56B}">
      <dsp:nvSpPr>
        <dsp:cNvPr id="0" name=""/>
        <dsp:cNvSpPr/>
      </dsp:nvSpPr>
      <dsp:spPr>
        <a:xfrm rot="21516570">
          <a:off x="5759511" y="2693931"/>
          <a:ext cx="254686" cy="53400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>
        <a:off x="5759522" y="2801658"/>
        <a:ext cx="178280" cy="320400"/>
      </dsp:txXfrm>
    </dsp:sp>
    <dsp:sp modelId="{396AB6BB-6EDA-49E5-B04A-6BF6AD1BCB54}">
      <dsp:nvSpPr>
        <dsp:cNvPr id="0" name=""/>
        <dsp:cNvSpPr/>
      </dsp:nvSpPr>
      <dsp:spPr>
        <a:xfrm>
          <a:off x="6133347" y="2073049"/>
          <a:ext cx="2616997" cy="170027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Целевая рассылка извещений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бизнес - сообществу</a:t>
          </a:r>
          <a:endParaRPr lang="ru-RU" sz="16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16597" y="2322048"/>
        <a:ext cx="1850497" cy="1202276"/>
      </dsp:txXfrm>
    </dsp:sp>
    <dsp:sp modelId="{FC3A6705-90B9-423F-BCD7-179D9ECDFE9D}">
      <dsp:nvSpPr>
        <dsp:cNvPr id="0" name=""/>
        <dsp:cNvSpPr/>
      </dsp:nvSpPr>
      <dsp:spPr>
        <a:xfrm rot="5400000">
          <a:off x="4381526" y="3825751"/>
          <a:ext cx="283994" cy="53400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>
        <a:off x="4424125" y="3889952"/>
        <a:ext cx="198796" cy="320400"/>
      </dsp:txXfrm>
    </dsp:sp>
    <dsp:sp modelId="{7581DECC-CFF5-45DB-881F-7E0C635E82D0}">
      <dsp:nvSpPr>
        <dsp:cNvPr id="0" name=""/>
        <dsp:cNvSpPr/>
      </dsp:nvSpPr>
      <dsp:spPr>
        <a:xfrm>
          <a:off x="3054486" y="4368708"/>
          <a:ext cx="2938073" cy="1649277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Дополнительные формы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(заседания, рабочие группы, опросы, размещение информации в новостной строке, СМИ, социальные сети)</a:t>
          </a:r>
          <a:endParaRPr lang="ru-RU" sz="14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84757" y="4610239"/>
        <a:ext cx="2077531" cy="1166215"/>
      </dsp:txXfrm>
    </dsp:sp>
    <dsp:sp modelId="{83271C4D-7D1F-40F6-895F-071D68CBB225}">
      <dsp:nvSpPr>
        <dsp:cNvPr id="0" name=""/>
        <dsp:cNvSpPr/>
      </dsp:nvSpPr>
      <dsp:spPr>
        <a:xfrm rot="10767789">
          <a:off x="2891264" y="2740658"/>
          <a:ext cx="354337" cy="53400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10800000">
        <a:off x="2997563" y="2846960"/>
        <a:ext cx="248036" cy="320400"/>
      </dsp:txXfrm>
    </dsp:sp>
    <dsp:sp modelId="{DBA46768-BB12-4C9F-B773-A20582FFEF8F}">
      <dsp:nvSpPr>
        <dsp:cNvPr id="0" name=""/>
        <dsp:cNvSpPr/>
      </dsp:nvSpPr>
      <dsp:spPr>
        <a:xfrm>
          <a:off x="289130" y="2188379"/>
          <a:ext cx="2435122" cy="1667826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Размещение информации на официальном сайте </a:t>
          </a:r>
          <a:r>
            <a:rPr lang="en-US" sz="1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kamgov.ru</a:t>
          </a:r>
          <a:endParaRPr lang="ru-RU" sz="16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5745" y="2432626"/>
        <a:ext cx="1721892" cy="11793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0.png"/><Relationship Id="rId1" Type="http://schemas.openxmlformats.org/officeDocument/2006/relationships/image" Target="../media/image37.png"/><Relationship Id="rId4" Type="http://schemas.openxmlformats.org/officeDocument/2006/relationships/image" Target="../media/image54.png"/></Relationships>
</file>

<file path=ppt/drawing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rawing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rawings/_rels/drawing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drawing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3.png"/></Relationships>
</file>

<file path=ppt/drawings/_rels/drawing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image" Target="../media/image37.png"/></Relationships>
</file>

<file path=ppt/drawing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image" Target="../media/image37.png"/></Relationships>
</file>

<file path=ppt/drawing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image" Target="../media/image37.png"/></Relationships>
</file>

<file path=ppt/drawing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image" Target="../media/image37.png"/></Relationships>
</file>

<file path=ppt/drawing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37.png"/></Relationships>
</file>

<file path=ppt/drawing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image" Target="../media/image37.png"/><Relationship Id="rId5" Type="http://schemas.openxmlformats.org/officeDocument/2006/relationships/image" Target="../media/image54.png"/><Relationship Id="rId4" Type="http://schemas.openxmlformats.org/officeDocument/2006/relationships/image" Target="../media/image5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0.33587</cdr:x>
      <cdr:y>0.11545</cdr:y>
    </cdr:from>
    <cdr:to>
      <cdr:x>0.64299</cdr:x>
      <cdr:y>0.25971</cdr:y>
    </cdr:to>
    <cdr:sp macro="" textlink="">
      <cdr:nvSpPr>
        <cdr:cNvPr id="3" name="Скругленный прямоугольник 2"/>
        <cdr:cNvSpPr/>
      </cdr:nvSpPr>
      <cdr:spPr>
        <a:xfrm xmlns:a="http://schemas.openxmlformats.org/drawingml/2006/main">
          <a:off x="3071196" y="720080"/>
          <a:ext cx="2808312" cy="899786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lvl="0" algn="just"/>
          <a:endParaRPr lang="ru-RU" sz="1400" b="1" dirty="0" smtClean="0"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pPr lvl="0" algn="ctr"/>
          <a:r>
            <a:rPr lang="ru-RU" sz="1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 </a:t>
          </a: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Контроль</a:t>
          </a:r>
        </a:p>
        <a:p xmlns:a="http://schemas.openxmlformats.org/drawingml/2006/main">
          <a:pPr lvl="0" algn="ctr"/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качества проведения ОРВ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pPr lvl="0" algn="just"/>
          <a:endParaRPr lang="ru-RU" sz="1400" b="1" i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0.33304</cdr:x>
      <cdr:y>0.2973</cdr:y>
    </cdr:from>
    <cdr:to>
      <cdr:x>0.66564</cdr:x>
      <cdr:y>0.771</cdr:y>
    </cdr:to>
    <cdr:sp macro="" textlink="">
      <cdr:nvSpPr>
        <cdr:cNvPr id="4" name="Скругленный прямоугольник 3"/>
        <cdr:cNvSpPr/>
      </cdr:nvSpPr>
      <cdr:spPr>
        <a:xfrm xmlns:a="http://schemas.openxmlformats.org/drawingml/2006/main">
          <a:off x="3045350" y="1883906"/>
          <a:ext cx="3041267" cy="3001663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lvl="0" algn="just"/>
          <a:endParaRPr lang="ru-RU" sz="1400" b="1" dirty="0" smtClean="0"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pPr lvl="0"/>
          <a:r>
            <a:rPr lang="ru-RU" sz="15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 Оценка проекта НПА на наличие положений, вводящих:</a:t>
          </a:r>
        </a:p>
        <a:p xmlns:a="http://schemas.openxmlformats.org/drawingml/2006/main">
          <a:pPr marL="285750" lvl="0" indent="-285750">
            <a:buFontTx/>
            <a:buChar char="-"/>
          </a:pPr>
          <a:r>
            <a:rPr lang="ru-RU" sz="1500" b="1" dirty="0">
              <a:latin typeface="Times New Roman" panose="02020603050405020304" pitchFamily="18" charset="0"/>
              <a:cs typeface="Times New Roman" panose="02020603050405020304" pitchFamily="18" charset="0"/>
            </a:rPr>
            <a:t>и</a:t>
          </a:r>
          <a:r>
            <a:rPr lang="ru-RU" sz="15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збыточные обязанности, </a:t>
          </a:r>
        </a:p>
        <a:p xmlns:a="http://schemas.openxmlformats.org/drawingml/2006/main">
          <a:pPr marL="285750" lvl="0" indent="-285750">
            <a:buFontTx/>
            <a:buChar char="-"/>
          </a:pPr>
          <a:r>
            <a:rPr lang="ru-RU" sz="15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запреты, </a:t>
          </a:r>
        </a:p>
        <a:p xmlns:a="http://schemas.openxmlformats.org/drawingml/2006/main">
          <a:pPr marL="285750" lvl="0" indent="-285750">
            <a:buFontTx/>
            <a:buChar char="-"/>
          </a:pPr>
          <a:r>
            <a:rPr lang="ru-RU" sz="15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ограничения, </a:t>
          </a:r>
        </a:p>
        <a:p xmlns:a="http://schemas.openxmlformats.org/drawingml/2006/main">
          <a:pPr lvl="0" algn="ctr"/>
          <a:r>
            <a: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    н</a:t>
          </a:r>
          <a:r>
            <a:rPr lang="ru-RU" sz="15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еобоснованные расходы  для субъектов предпринимательской и инвестиционной деятельности</a:t>
          </a:r>
          <a:endParaRPr lang="ru-RU" sz="1500" b="1" dirty="0"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pPr lvl="0" algn="just"/>
          <a:endParaRPr lang="ru-RU" sz="1500" b="1" i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0.74609</cdr:x>
      <cdr:y>0.01962</cdr:y>
    </cdr:from>
    <cdr:to>
      <cdr:x>0.96106</cdr:x>
      <cdr:y>0.31284</cdr:y>
    </cdr:to>
    <cdr:sp macro="" textlink="">
      <cdr:nvSpPr>
        <cdr:cNvPr id="6" name="Вертикальный свиток 5"/>
        <cdr:cNvSpPr/>
      </cdr:nvSpPr>
      <cdr:spPr>
        <a:xfrm xmlns:a="http://schemas.openxmlformats.org/drawingml/2006/main">
          <a:off x="6822290" y="124353"/>
          <a:ext cx="1965610" cy="1858023"/>
        </a:xfrm>
        <a:prstGeom xmlns:a="http://schemas.openxmlformats.org/drawingml/2006/main" prst="verticalScroll">
          <a:avLst/>
        </a:prstGeom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endParaRPr lang="ru-RU" sz="14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ctr"/>
          <a:r>
            <a:rPr lang="ru-RU" sz="1400" b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Положительное заключение</a:t>
          </a:r>
          <a:endParaRPr lang="ru-RU" sz="1400" b="1" u="sng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0.73252</cdr:x>
      <cdr:y>0.41091</cdr:y>
    </cdr:from>
    <cdr:to>
      <cdr:x>0.98452</cdr:x>
      <cdr:y>0.81909</cdr:y>
    </cdr:to>
    <cdr:sp macro="" textlink="">
      <cdr:nvSpPr>
        <cdr:cNvPr id="7" name="Вертикальный свиток 6"/>
        <cdr:cNvSpPr/>
      </cdr:nvSpPr>
      <cdr:spPr>
        <a:xfrm xmlns:a="http://schemas.openxmlformats.org/drawingml/2006/main">
          <a:off x="6698198" y="2603794"/>
          <a:ext cx="2304256" cy="2586516"/>
        </a:xfrm>
        <a:prstGeom xmlns:a="http://schemas.openxmlformats.org/drawingml/2006/main" prst="verticalScroll">
          <a:avLst/>
        </a:prstGeom>
      </cdr:spPr>
      <cdr:style>
        <a:lnRef xmlns:a="http://schemas.openxmlformats.org/drawingml/2006/main" idx="1">
          <a:schemeClr val="accent6"/>
        </a:lnRef>
        <a:fillRef xmlns:a="http://schemas.openxmlformats.org/drawingml/2006/main" idx="2">
          <a:schemeClr val="accent6"/>
        </a:fillRef>
        <a:effectRef xmlns:a="http://schemas.openxmlformats.org/drawingml/2006/main" idx="1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Отрицательное заключение:</a:t>
          </a:r>
        </a:p>
        <a:p xmlns:a="http://schemas.openxmlformats.org/drawingml/2006/main">
          <a:pPr marL="285750" indent="-285750">
            <a:buFontTx/>
            <a:buChar char="-"/>
          </a:pPr>
          <a:r>
            <a: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</a:t>
          </a:r>
          <a:r>
            <a: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роект НПА возвращается на доработку</a:t>
          </a:r>
        </a:p>
        <a:p xmlns:a="http://schemas.openxmlformats.org/drawingml/2006/main">
          <a:pPr marL="285750" indent="-285750">
            <a:buFontTx/>
            <a:buChar char="-"/>
          </a:pPr>
          <a:r>
            <a: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возможно повторное проведение  публичные консультаций</a:t>
          </a:r>
        </a:p>
      </cdr:txBody>
    </cdr:sp>
  </cdr:relSizeAnchor>
  <cdr:relSizeAnchor xmlns:cdr="http://schemas.openxmlformats.org/drawingml/2006/chartDrawing">
    <cdr:from>
      <cdr:x>0.86014</cdr:x>
      <cdr:y>0.19172</cdr:y>
    </cdr:from>
    <cdr:to>
      <cdr:x>0.98965</cdr:x>
      <cdr:y>0.38453</cdr:y>
    </cdr:to>
    <cdr:pic>
      <cdr:nvPicPr>
        <cdr:cNvPr id="8" name="Picture 17" descr="C:\Documents and Settings\zubarmm\Local Settings\Temporary Internet Files\Content.IE5\G9EJ0HYJ\dglxasset[3].aspx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7865162" y="1214864"/>
          <a:ext cx="1184214" cy="1221770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0.89921</cdr:x>
      <cdr:y>0.72366</cdr:y>
    </cdr:from>
    <cdr:to>
      <cdr:x>1</cdr:x>
      <cdr:y>0.91312</cdr:y>
    </cdr:to>
    <cdr:pic>
      <cdr:nvPicPr>
        <cdr:cNvPr id="9" name="Picture 18" descr="C:\Documents and Settings\zubarmm\Local Settings\Temporary Internet Files\Content.IE5\GH6D3YYY\dglxasset[5].aspx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2" cstate="print">
          <a:lum contrast="-20000"/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8222350" y="4585626"/>
          <a:ext cx="921651" cy="1200516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0.3319</cdr:x>
      <cdr:y>0.00965</cdr:y>
    </cdr:from>
    <cdr:to>
      <cdr:x>0.4319</cdr:x>
      <cdr:y>0.17813</cdr:y>
    </cdr:to>
    <cdr:sp macro="" textlink="">
      <cdr:nvSpPr>
        <cdr:cNvPr id="10" name="8-конечная звезда 9"/>
        <cdr:cNvSpPr/>
      </cdr:nvSpPr>
      <cdr:spPr>
        <a:xfrm xmlns:a="http://schemas.openxmlformats.org/drawingml/2006/main">
          <a:off x="3034889" y="61137"/>
          <a:ext cx="914400" cy="1067602"/>
        </a:xfrm>
        <a:prstGeom xmlns:a="http://schemas.openxmlformats.org/drawingml/2006/main" prst="star8">
          <a:avLst/>
        </a:prstGeom>
      </cdr:spPr>
      <cdr:style>
        <a:lnRef xmlns:a="http://schemas.openxmlformats.org/drawingml/2006/main" idx="0">
          <a:schemeClr val="accent3"/>
        </a:lnRef>
        <a:fillRef xmlns:a="http://schemas.openxmlformats.org/drawingml/2006/main" idx="3">
          <a:schemeClr val="accent3"/>
        </a:fillRef>
        <a:effectRef xmlns:a="http://schemas.openxmlformats.org/drawingml/2006/main" idx="3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 </a:t>
          </a:r>
          <a:r>
            <a:rPr lang="ru-RU" sz="14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р.д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0.65652</cdr:x>
      <cdr:y>0.34671</cdr:y>
    </cdr:from>
    <cdr:to>
      <cdr:x>0.76592</cdr:x>
      <cdr:y>0.44089</cdr:y>
    </cdr:to>
    <cdr:sp macro="" textlink="">
      <cdr:nvSpPr>
        <cdr:cNvPr id="12" name="Стрелка вправо 11"/>
        <cdr:cNvSpPr/>
      </cdr:nvSpPr>
      <cdr:spPr>
        <a:xfrm xmlns:a="http://schemas.openxmlformats.org/drawingml/2006/main" rot="1919642">
          <a:off x="6003195" y="2197015"/>
          <a:ext cx="1000418" cy="596805"/>
        </a:xfrm>
        <a:prstGeom xmlns:a="http://schemas.openxmlformats.org/drawingml/2006/main" prst="rightArrow">
          <a:avLst/>
        </a:prstGeom>
        <a:ln xmlns:a="http://schemas.openxmlformats.org/drawingml/2006/main"/>
      </cdr:spPr>
      <cdr:style>
        <a:lnRef xmlns:a="http://schemas.openxmlformats.org/drawingml/2006/main" idx="0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3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b="1">
            <a:ln w="10541" cmpd="sng">
              <a:solidFill>
                <a:srgbClr val="4F81BD">
                  <a:shade val="88000"/>
                  <a:satMod val="110000"/>
                </a:srgbClr>
              </a:solidFill>
              <a:prstDash val="solid"/>
            </a:ln>
            <a:gradFill>
              <a:gsLst>
                <a:gs pos="0">
                  <a:srgbClr val="4F81BD">
                    <a:tint val="40000"/>
                    <a:satMod val="250000"/>
                  </a:srgbClr>
                </a:gs>
                <a:gs pos="9000">
                  <a:srgbClr val="4F81BD">
                    <a:tint val="52000"/>
                    <a:satMod val="300000"/>
                  </a:srgbClr>
                </a:gs>
                <a:gs pos="50000">
                  <a:srgbClr val="4F81BD">
                    <a:shade val="20000"/>
                    <a:satMod val="300000"/>
                  </a:srgbClr>
                </a:gs>
                <a:gs pos="79000">
                  <a:srgbClr val="4F81BD">
                    <a:tint val="52000"/>
                    <a:satMod val="300000"/>
                  </a:srgbClr>
                </a:gs>
                <a:gs pos="100000">
                  <a:srgbClr val="4F81BD">
                    <a:tint val="40000"/>
                    <a:satMod val="250000"/>
                  </a:srgbClr>
                </a:gs>
              </a:gsLst>
              <a:lin ang="5400000"/>
            </a:gradFill>
          </a:endParaRPr>
        </a:p>
      </cdr:txBody>
    </cdr:sp>
  </cdr:relSizeAnchor>
  <cdr:relSizeAnchor xmlns:cdr="http://schemas.openxmlformats.org/drawingml/2006/chartDrawing">
    <cdr:from>
      <cdr:x>0.65067</cdr:x>
      <cdr:y>0.19839</cdr:y>
    </cdr:from>
    <cdr:to>
      <cdr:x>0.77082</cdr:x>
      <cdr:y>0.29257</cdr:y>
    </cdr:to>
    <cdr:sp macro="" textlink="">
      <cdr:nvSpPr>
        <cdr:cNvPr id="13" name="Стрелка вправо 12"/>
        <cdr:cNvSpPr/>
      </cdr:nvSpPr>
      <cdr:spPr>
        <a:xfrm xmlns:a="http://schemas.openxmlformats.org/drawingml/2006/main" rot="20167690">
          <a:off x="5949756" y="1257152"/>
          <a:ext cx="1098645" cy="596805"/>
        </a:xfrm>
        <a:prstGeom xmlns:a="http://schemas.openxmlformats.org/drawingml/2006/main" prst="rightArrow">
          <a:avLst/>
        </a:prstGeom>
        <a:ln xmlns:a="http://schemas.openxmlformats.org/drawingml/2006/main"/>
      </cdr:spPr>
      <cdr:style>
        <a:lnRef xmlns:a="http://schemas.openxmlformats.org/drawingml/2006/main" idx="0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3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b="1">
            <a:ln w="10541" cmpd="sng">
              <a:solidFill>
                <a:srgbClr val="4F81BD">
                  <a:shade val="88000"/>
                  <a:satMod val="110000"/>
                </a:srgbClr>
              </a:solidFill>
              <a:prstDash val="solid"/>
            </a:ln>
            <a:gradFill>
              <a:gsLst>
                <a:gs pos="0">
                  <a:srgbClr val="4F81BD">
                    <a:tint val="40000"/>
                    <a:satMod val="250000"/>
                  </a:srgbClr>
                </a:gs>
                <a:gs pos="9000">
                  <a:srgbClr val="4F81BD">
                    <a:tint val="52000"/>
                    <a:satMod val="300000"/>
                  </a:srgbClr>
                </a:gs>
                <a:gs pos="50000">
                  <a:srgbClr val="4F81BD">
                    <a:shade val="20000"/>
                    <a:satMod val="300000"/>
                  </a:srgbClr>
                </a:gs>
                <a:gs pos="79000">
                  <a:srgbClr val="4F81BD">
                    <a:tint val="52000"/>
                    <a:satMod val="300000"/>
                  </a:srgbClr>
                </a:gs>
                <a:gs pos="100000">
                  <a:srgbClr val="4F81BD">
                    <a:tint val="40000"/>
                    <a:satMod val="250000"/>
                  </a:srgbClr>
                </a:gs>
              </a:gsLst>
              <a:lin ang="5400000"/>
            </a:gradFill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-1169621"/>
          <a:ext cx="9144001" cy="568838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9144001" cy="568837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1</cdr:x>
      <cdr:y>0.91917</cdr:y>
    </cdr:to>
    <cdr:pic>
      <cdr:nvPicPr>
        <cdr:cNvPr id="4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13238095" cy="5228571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0.60566</cdr:x>
      <cdr:y>0.78306</cdr:y>
    </cdr:from>
    <cdr:to>
      <cdr:x>0.94832</cdr:x>
      <cdr:y>0.97392</cdr:y>
    </cdr:to>
    <cdr:pic>
      <cdr:nvPicPr>
        <cdr:cNvPr id="5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4"/>
        <a:stretch xmlns:a="http://schemas.openxmlformats.org/drawingml/2006/main">
          <a:fillRect/>
        </a:stretch>
      </cdr:blipFill>
      <cdr:spPr>
        <a:xfrm xmlns:a="http://schemas.openxmlformats.org/drawingml/2006/main">
          <a:off x="5538122" y="4454315"/>
          <a:ext cx="3133333" cy="108571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0.63322</cdr:x>
      <cdr:y>0.88664</cdr:y>
    </cdr:from>
    <cdr:to>
      <cdr:x>0.74022</cdr:x>
      <cdr:y>0.97184</cdr:y>
    </cdr:to>
    <cdr:sp macro="" textlink="">
      <cdr:nvSpPr>
        <cdr:cNvPr id="6" name="Стрелка вправо 5"/>
        <cdr:cNvSpPr/>
      </cdr:nvSpPr>
      <cdr:spPr>
        <a:xfrm xmlns:a="http://schemas.openxmlformats.org/drawingml/2006/main">
          <a:off x="5790120" y="5043562"/>
          <a:ext cx="978408" cy="484632"/>
        </a:xfrm>
        <a:prstGeom xmlns:a="http://schemas.openxmlformats.org/drawingml/2006/main" prst="rightArrow">
          <a:avLst/>
        </a:prstGeom>
      </cdr:spPr>
      <cdr:style>
        <a:lnRef xmlns:a="http://schemas.openxmlformats.org/drawingml/2006/main" idx="0">
          <a:schemeClr val="accent3"/>
        </a:lnRef>
        <a:fillRef xmlns:a="http://schemas.openxmlformats.org/drawingml/2006/main" idx="3">
          <a:schemeClr val="accent3"/>
        </a:fillRef>
        <a:effectRef xmlns:a="http://schemas.openxmlformats.org/drawingml/2006/main" idx="3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</cdr:x>
      <cdr:y>0.00893</cdr:y>
    </cdr:from>
    <cdr:to>
      <cdr:x>0.79071</cdr:x>
      <cdr:y>0.99216</cdr:y>
    </cdr:to>
    <cdr:pic>
      <cdr:nvPicPr>
        <cdr:cNvPr id="5" name="Рисунок 4"/>
        <cdr:cNvPicPr/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0" y="50799"/>
          <a:ext cx="7230280" cy="559295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</cdr:pic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0.05047</cdr:x>
      <cdr:y>0.04608</cdr:y>
    </cdr:from>
    <cdr:to>
      <cdr:x>0.95609</cdr:x>
      <cdr:y>0.85291</cdr:y>
    </cdr:to>
    <cdr:pic>
      <cdr:nvPicPr>
        <cdr:cNvPr id="4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61528" y="262094"/>
          <a:ext cx="8280920" cy="4589573"/>
        </a:xfrm>
        <a:prstGeom xmlns:a="http://schemas.openxmlformats.org/drawingml/2006/main" prst="rect">
          <a:avLst/>
        </a:prstGeom>
      </cdr:spPr>
    </cdr:pic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0.05835</cdr:x>
      <cdr:y>0.02198</cdr:y>
    </cdr:from>
    <cdr:to>
      <cdr:x>0.91671</cdr:x>
      <cdr:y>0.95877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33536" y="125053"/>
          <a:ext cx="7848872" cy="5328803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0.24809</cdr:x>
      <cdr:y>0.75168</cdr:y>
    </cdr:from>
    <cdr:to>
      <cdr:x>0.30109</cdr:x>
      <cdr:y>0.92368</cdr:y>
    </cdr:to>
    <cdr:sp macro="" textlink="">
      <cdr:nvSpPr>
        <cdr:cNvPr id="4" name="Стрелка вправо 3"/>
        <cdr:cNvSpPr/>
      </cdr:nvSpPr>
      <cdr:spPr>
        <a:xfrm xmlns:a="http://schemas.openxmlformats.org/drawingml/2006/main" rot="2727885">
          <a:off x="2021656" y="4522728"/>
          <a:ext cx="978408" cy="484632"/>
        </a:xfrm>
        <a:prstGeom xmlns:a="http://schemas.openxmlformats.org/drawingml/2006/main" prst="rightArrow">
          <a:avLst/>
        </a:prstGeom>
      </cdr:spPr>
      <cdr:style>
        <a:lnRef xmlns:a="http://schemas.openxmlformats.org/drawingml/2006/main" idx="0">
          <a:schemeClr val="accent3"/>
        </a:lnRef>
        <a:fillRef xmlns:a="http://schemas.openxmlformats.org/drawingml/2006/main" idx="3">
          <a:schemeClr val="accent3"/>
        </a:fillRef>
        <a:effectRef xmlns:a="http://schemas.openxmlformats.org/drawingml/2006/main" idx="3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0.00556</cdr:x>
      <cdr:y>0.00893</cdr:y>
    </cdr:from>
    <cdr:to>
      <cdr:x>0.67326</cdr:x>
      <cdr:y>0.40745</cdr:y>
    </cdr:to>
    <cdr:pic>
      <cdr:nvPicPr>
        <cdr:cNvPr id="2" name="Рисунок 1"/>
        <cdr:cNvPicPr/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50800" y="50800"/>
          <a:ext cx="6105525" cy="226695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</cdr:pic>
  </cdr:relSizeAnchor>
  <cdr:relSizeAnchor xmlns:cdr="http://schemas.openxmlformats.org/drawingml/2006/chartDrawing">
    <cdr:from>
      <cdr:x>0.30247</cdr:x>
      <cdr:y>0.43569</cdr:y>
    </cdr:from>
    <cdr:to>
      <cdr:x>0.97018</cdr:x>
      <cdr:y>0.83421</cdr:y>
    </cdr:to>
    <cdr:pic>
      <cdr:nvPicPr>
        <cdr:cNvPr id="3" name="Рисунок 2"/>
        <cdr:cNvPicPr/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2765784" y="2478372"/>
          <a:ext cx="6105525" cy="226695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</cdr:pic>
  </cdr:relSizeAnchor>
  <cdr:relSizeAnchor xmlns:cdr="http://schemas.openxmlformats.org/drawingml/2006/chartDrawing">
    <cdr:from>
      <cdr:x>0.30247</cdr:x>
      <cdr:y>0.81871</cdr:y>
    </cdr:from>
    <cdr:to>
      <cdr:x>0.97122</cdr:x>
      <cdr:y>0.99112</cdr:y>
    </cdr:to>
    <cdr:pic>
      <cdr:nvPicPr>
        <cdr:cNvPr id="4" name="Рисунок 3"/>
        <cdr:cNvPicPr/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2765784" y="4657143"/>
          <a:ext cx="6115050" cy="98072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</cdr:pic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0.83474</cdr:x>
      <cdr:y>0.54868</cdr:y>
    </cdr:to>
    <cdr:pic>
      <cdr:nvPicPr>
        <cdr:cNvPr id="5" name="Рисунок 4"/>
        <cdr:cNvPicPr/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-6016" y="-1169621"/>
          <a:ext cx="7632848" cy="312110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</cdr:pic>
  </cdr:relSizeAnchor>
  <cdr:relSizeAnchor xmlns:cdr="http://schemas.openxmlformats.org/drawingml/2006/chartDrawing">
    <cdr:from>
      <cdr:x>0.35072</cdr:x>
      <cdr:y>0.40218</cdr:y>
    </cdr:from>
    <cdr:to>
      <cdr:x>0.98822</cdr:x>
      <cdr:y>0.64833</cdr:y>
    </cdr:to>
    <cdr:pic>
      <cdr:nvPicPr>
        <cdr:cNvPr id="6" name="Рисунок 5"/>
        <cdr:cNvPicPr/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206946" y="2287753"/>
          <a:ext cx="5829300" cy="140017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</cdr:pic>
  </cdr:relSizeAnchor>
  <cdr:relSizeAnchor xmlns:cdr="http://schemas.openxmlformats.org/drawingml/2006/chartDrawing">
    <cdr:from>
      <cdr:x>0.32809</cdr:x>
      <cdr:y>0.16373</cdr:y>
    </cdr:from>
    <cdr:to>
      <cdr:x>0.43509</cdr:x>
      <cdr:y>0.24892</cdr:y>
    </cdr:to>
    <cdr:sp macro="" textlink="">
      <cdr:nvSpPr>
        <cdr:cNvPr id="8" name="Стрелка вправо 7"/>
        <cdr:cNvSpPr/>
      </cdr:nvSpPr>
      <cdr:spPr>
        <a:xfrm xmlns:a="http://schemas.openxmlformats.org/drawingml/2006/main">
          <a:off x="3000064" y="931342"/>
          <a:ext cx="978408" cy="484632"/>
        </a:xfrm>
        <a:prstGeom xmlns:a="http://schemas.openxmlformats.org/drawingml/2006/main" prst="rightArrow">
          <a:avLst/>
        </a:prstGeom>
      </cdr:spPr>
      <cdr:style>
        <a:lnRef xmlns:a="http://schemas.openxmlformats.org/drawingml/2006/main" idx="0">
          <a:schemeClr val="accent3"/>
        </a:lnRef>
        <a:fillRef xmlns:a="http://schemas.openxmlformats.org/drawingml/2006/main" idx="3">
          <a:schemeClr val="accent3"/>
        </a:fillRef>
        <a:effectRef xmlns:a="http://schemas.openxmlformats.org/drawingml/2006/main" idx="3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  <cdr:relSizeAnchor xmlns:cdr="http://schemas.openxmlformats.org/drawingml/2006/chartDrawing">
    <cdr:from>
      <cdr:x>0.73302</cdr:x>
      <cdr:y>0.48635</cdr:y>
    </cdr:from>
    <cdr:to>
      <cdr:x>0.84002</cdr:x>
      <cdr:y>0.57155</cdr:y>
    </cdr:to>
    <cdr:sp macro="" textlink="">
      <cdr:nvSpPr>
        <cdr:cNvPr id="9" name="Стрелка вправо 8"/>
        <cdr:cNvSpPr/>
      </cdr:nvSpPr>
      <cdr:spPr>
        <a:xfrm xmlns:a="http://schemas.openxmlformats.org/drawingml/2006/main" rot="982807">
          <a:off x="6702695" y="2766539"/>
          <a:ext cx="978408" cy="484632"/>
        </a:xfrm>
        <a:prstGeom xmlns:a="http://schemas.openxmlformats.org/drawingml/2006/main" prst="rightArrow">
          <a:avLst/>
        </a:prstGeom>
      </cdr:spPr>
      <cdr:style>
        <a:lnRef xmlns:a="http://schemas.openxmlformats.org/drawingml/2006/main" idx="0">
          <a:schemeClr val="accent3"/>
        </a:lnRef>
        <a:fillRef xmlns:a="http://schemas.openxmlformats.org/drawingml/2006/main" idx="3">
          <a:schemeClr val="accent3"/>
        </a:fillRef>
        <a:effectRef xmlns:a="http://schemas.openxmlformats.org/drawingml/2006/main" idx="3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  <cdr:relSizeAnchor xmlns:cdr="http://schemas.openxmlformats.org/drawingml/2006/chartDrawing">
    <cdr:from>
      <cdr:x>0.34972</cdr:x>
      <cdr:y>0.64386</cdr:y>
    </cdr:from>
    <cdr:to>
      <cdr:x>0.98804</cdr:x>
      <cdr:y>0.95105</cdr:y>
    </cdr:to>
    <cdr:pic>
      <cdr:nvPicPr>
        <cdr:cNvPr id="10" name="Рисунок 9"/>
        <cdr:cNvPicPr/>
      </cdr:nvPicPr>
      <cdr:blipFill>
        <a:blip xmlns:a="http://schemas.openxmlformats.org/drawingml/2006/main" xmlns:r="http://schemas.openxmlformats.org/officeDocument/2006/relationships" r:embed="rId3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197832" y="3662548"/>
          <a:ext cx="5836846" cy="174740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</cdr:pic>
  </cdr:relSizeAnchor>
  <cdr:relSizeAnchor xmlns:cdr="http://schemas.openxmlformats.org/drawingml/2006/chartDrawing">
    <cdr:from>
      <cdr:x>0.3311</cdr:x>
      <cdr:y>0.64001</cdr:y>
    </cdr:from>
    <cdr:to>
      <cdr:x>0.4381</cdr:x>
      <cdr:y>0.7252</cdr:y>
    </cdr:to>
    <cdr:sp macro="" textlink="">
      <cdr:nvSpPr>
        <cdr:cNvPr id="11" name="Стрелка вправо 10"/>
        <cdr:cNvSpPr/>
      </cdr:nvSpPr>
      <cdr:spPr>
        <a:xfrm xmlns:a="http://schemas.openxmlformats.org/drawingml/2006/main">
          <a:off x="3027623" y="3640607"/>
          <a:ext cx="978408" cy="484632"/>
        </a:xfrm>
        <a:prstGeom xmlns:a="http://schemas.openxmlformats.org/drawingml/2006/main" prst="rightArrow">
          <a:avLst/>
        </a:prstGeom>
      </cdr:spPr>
      <cdr:style>
        <a:lnRef xmlns:a="http://schemas.openxmlformats.org/drawingml/2006/main" idx="0">
          <a:schemeClr val="accent3"/>
        </a:lnRef>
        <a:fillRef xmlns:a="http://schemas.openxmlformats.org/drawingml/2006/main" idx="3">
          <a:schemeClr val="accent3"/>
        </a:fillRef>
        <a:effectRef xmlns:a="http://schemas.openxmlformats.org/drawingml/2006/main" idx="3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  <cdr:relSizeAnchor xmlns:cdr="http://schemas.openxmlformats.org/drawingml/2006/chartDrawing">
    <cdr:from>
      <cdr:x>0.38122</cdr:x>
      <cdr:y>0.79104</cdr:y>
    </cdr:from>
    <cdr:to>
      <cdr:x>0.48822</cdr:x>
      <cdr:y>0.87624</cdr:y>
    </cdr:to>
    <cdr:sp macro="" textlink="">
      <cdr:nvSpPr>
        <cdr:cNvPr id="12" name="Стрелка вправо 11"/>
        <cdr:cNvSpPr/>
      </cdr:nvSpPr>
      <cdr:spPr>
        <a:xfrm xmlns:a="http://schemas.openxmlformats.org/drawingml/2006/main">
          <a:off x="3485864" y="4499763"/>
          <a:ext cx="978408" cy="484632"/>
        </a:xfrm>
        <a:prstGeom xmlns:a="http://schemas.openxmlformats.org/drawingml/2006/main" prst="rightArrow">
          <a:avLst/>
        </a:prstGeom>
      </cdr:spPr>
      <cdr:style>
        <a:lnRef xmlns:a="http://schemas.openxmlformats.org/drawingml/2006/main" idx="0">
          <a:schemeClr val="accent3"/>
        </a:lnRef>
        <a:fillRef xmlns:a="http://schemas.openxmlformats.org/drawingml/2006/main" idx="3">
          <a:schemeClr val="accent3"/>
        </a:fillRef>
        <a:effectRef xmlns:a="http://schemas.openxmlformats.org/drawingml/2006/main" idx="3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0.05216</cdr:x>
      <cdr:y>0.14502</cdr:y>
    </cdr:from>
    <cdr:to>
      <cdr:x>0.95778</cdr:x>
      <cdr:y>0.96497</cdr:y>
    </cdr:to>
    <cdr:pic>
      <cdr:nvPicPr>
        <cdr:cNvPr id="7" name="Рисунок 6"/>
        <cdr:cNvPicPr/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476994" y="824906"/>
          <a:ext cx="8280919" cy="466422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</cdr:pic>
  </cdr:relSizeAnchor>
  <cdr:relSizeAnchor xmlns:cdr="http://schemas.openxmlformats.org/drawingml/2006/chartDrawing">
    <cdr:from>
      <cdr:x>0.19415</cdr:x>
      <cdr:y>0.62371</cdr:y>
    </cdr:from>
    <cdr:to>
      <cdr:x>0.29797</cdr:x>
      <cdr:y>0.72631</cdr:y>
    </cdr:to>
    <cdr:sp macro="" textlink="">
      <cdr:nvSpPr>
        <cdr:cNvPr id="10" name="Стрелка вправо 9"/>
        <cdr:cNvSpPr/>
      </cdr:nvSpPr>
      <cdr:spPr>
        <a:xfrm xmlns:a="http://schemas.openxmlformats.org/drawingml/2006/main">
          <a:off x="1775334" y="3547919"/>
          <a:ext cx="949326" cy="583591"/>
        </a:xfrm>
        <a:prstGeom xmlns:a="http://schemas.openxmlformats.org/drawingml/2006/main" prst="rightArrow">
          <a:avLst/>
        </a:prstGeom>
      </cdr:spPr>
      <cdr:style>
        <a:lnRef xmlns:a="http://schemas.openxmlformats.org/drawingml/2006/main" idx="0">
          <a:schemeClr val="accent3"/>
        </a:lnRef>
        <a:fillRef xmlns:a="http://schemas.openxmlformats.org/drawingml/2006/main" idx="3">
          <a:schemeClr val="accent3"/>
        </a:fillRef>
        <a:effectRef xmlns:a="http://schemas.openxmlformats.org/drawingml/2006/main" idx="3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-1169621"/>
          <a:ext cx="9144001" cy="5688380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-1169621"/>
          <a:ext cx="9144001" cy="568838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12114286" cy="8495238"/>
        </a:xfrm>
        <a:prstGeom xmlns:a="http://schemas.openxmlformats.org/drawingml/2006/main" prst="rect">
          <a:avLst/>
        </a:prstGeom>
      </cdr:spPr>
    </cdr:pic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-1169621"/>
          <a:ext cx="9144001" cy="568838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11161905" cy="7000000"/>
        </a:xfrm>
        <a:prstGeom xmlns:a="http://schemas.openxmlformats.org/drawingml/2006/main" prst="rect">
          <a:avLst/>
        </a:prstGeom>
      </cdr:spPr>
    </cdr:pic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-1169621"/>
          <a:ext cx="9144001" cy="568838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11161905" cy="700000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0.41525</cdr:x>
      <cdr:y>0.66303</cdr:y>
    </cdr:from>
    <cdr:to>
      <cdr:x>0.52225</cdr:x>
      <cdr:y>0.74822</cdr:y>
    </cdr:to>
    <cdr:sp macro="" textlink="">
      <cdr:nvSpPr>
        <cdr:cNvPr id="6" name="Стрелка вправо 5"/>
        <cdr:cNvSpPr/>
      </cdr:nvSpPr>
      <cdr:spPr>
        <a:xfrm xmlns:a="http://schemas.openxmlformats.org/drawingml/2006/main">
          <a:off x="3797080" y="3771547"/>
          <a:ext cx="978408" cy="484632"/>
        </a:xfrm>
        <a:prstGeom xmlns:a="http://schemas.openxmlformats.org/drawingml/2006/main" prst="rightArrow">
          <a:avLst/>
        </a:prstGeom>
      </cdr:spPr>
      <cdr:style>
        <a:lnRef xmlns:a="http://schemas.openxmlformats.org/drawingml/2006/main" idx="0">
          <a:schemeClr val="accent3"/>
        </a:lnRef>
        <a:fillRef xmlns:a="http://schemas.openxmlformats.org/drawingml/2006/main" idx="3">
          <a:schemeClr val="accent3"/>
        </a:fillRef>
        <a:effectRef xmlns:a="http://schemas.openxmlformats.org/drawingml/2006/main" idx="3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  <cdr:relSizeAnchor xmlns:cdr="http://schemas.openxmlformats.org/drawingml/2006/chartDrawing">
    <cdr:from>
      <cdr:x>0.25979</cdr:x>
      <cdr:y>0.06301</cdr:y>
    </cdr:from>
    <cdr:to>
      <cdr:x>0.7389</cdr:x>
      <cdr:y>0.90851</cdr:y>
    </cdr:to>
    <cdr:pic>
      <cdr:nvPicPr>
        <cdr:cNvPr id="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/>
        <a:stretch xmlns:a="http://schemas.openxmlformats.org/drawingml/2006/main">
          <a:fillRect/>
        </a:stretch>
      </cdr:blipFill>
      <cdr:spPr>
        <a:xfrm xmlns:a="http://schemas.openxmlformats.org/drawingml/2006/main">
          <a:off x="2375508" y="358420"/>
          <a:ext cx="4380952" cy="480952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0.39941</cdr:x>
      <cdr:y>0.78687</cdr:y>
    </cdr:from>
    <cdr:to>
      <cdr:x>0.50641</cdr:x>
      <cdr:y>0.87207</cdr:y>
    </cdr:to>
    <cdr:sp macro="" textlink="">
      <cdr:nvSpPr>
        <cdr:cNvPr id="8" name="Стрелка вправо 7"/>
        <cdr:cNvSpPr/>
      </cdr:nvSpPr>
      <cdr:spPr>
        <a:xfrm xmlns:a="http://schemas.openxmlformats.org/drawingml/2006/main">
          <a:off x="3652180" y="4476022"/>
          <a:ext cx="978408" cy="484632"/>
        </a:xfrm>
        <a:prstGeom xmlns:a="http://schemas.openxmlformats.org/drawingml/2006/main" prst="rightArrow">
          <a:avLst/>
        </a:prstGeom>
      </cdr:spPr>
      <cdr:style>
        <a:lnRef xmlns:a="http://schemas.openxmlformats.org/drawingml/2006/main" idx="0">
          <a:schemeClr val="accent3"/>
        </a:lnRef>
        <a:fillRef xmlns:a="http://schemas.openxmlformats.org/drawingml/2006/main" idx="3">
          <a:schemeClr val="accent3"/>
        </a:fillRef>
        <a:effectRef xmlns:a="http://schemas.openxmlformats.org/drawingml/2006/main" idx="3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</cdr:x>
      <cdr:y>0.05573</cdr:y>
    </cdr:from>
    <cdr:to>
      <cdr:x>1</cdr:x>
      <cdr:y>0.90625</cdr:y>
    </cdr:to>
    <cdr:pic>
      <cdr:nvPicPr>
        <cdr:cNvPr id="4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317003"/>
          <a:ext cx="9144001" cy="4838095"/>
        </a:xfrm>
        <a:prstGeom xmlns:a="http://schemas.openxmlformats.org/drawingml/2006/main" prst="rect">
          <a:avLst/>
        </a:prstGeom>
      </cdr:spPr>
    </cdr:pic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-1169621"/>
          <a:ext cx="9144001" cy="568838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0.99934</cdr:x>
      <cdr:y>1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9137984" cy="5688378"/>
        </a:xfrm>
        <a:prstGeom xmlns:a="http://schemas.openxmlformats.org/drawingml/2006/main" prst="rect">
          <a:avLst/>
        </a:prstGeom>
      </cdr:spPr>
    </cdr:pic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-1169621"/>
          <a:ext cx="9144001" cy="568838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9144001" cy="568837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0.72046</cdr:x>
      <cdr:y>0.8828</cdr:y>
    </cdr:from>
    <cdr:to>
      <cdr:x>0.96106</cdr:x>
      <cdr:y>1</cdr:y>
    </cdr:to>
    <cdr:pic>
      <cdr:nvPicPr>
        <cdr:cNvPr id="4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/>
        <a:stretch xmlns:a="http://schemas.openxmlformats.org/drawingml/2006/main">
          <a:fillRect/>
        </a:stretch>
      </cdr:blipFill>
      <cdr:spPr>
        <a:xfrm xmlns:a="http://schemas.openxmlformats.org/drawingml/2006/main">
          <a:off x="6587900" y="5021713"/>
          <a:ext cx="2200000" cy="666667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0.64234</cdr:x>
      <cdr:y>0.91033</cdr:y>
    </cdr:from>
    <cdr:to>
      <cdr:x>0.74934</cdr:x>
      <cdr:y>0.99553</cdr:y>
    </cdr:to>
    <cdr:sp macro="" textlink="">
      <cdr:nvSpPr>
        <cdr:cNvPr id="5" name="Стрелка вправо 4"/>
        <cdr:cNvSpPr/>
      </cdr:nvSpPr>
      <cdr:spPr>
        <a:xfrm xmlns:a="http://schemas.openxmlformats.org/drawingml/2006/main">
          <a:off x="5873576" y="5178298"/>
          <a:ext cx="978408" cy="484632"/>
        </a:xfrm>
        <a:prstGeom xmlns:a="http://schemas.openxmlformats.org/drawingml/2006/main" prst="rightArrow">
          <a:avLst/>
        </a:prstGeom>
      </cdr:spPr>
      <cdr:style>
        <a:lnRef xmlns:a="http://schemas.openxmlformats.org/drawingml/2006/main" idx="0">
          <a:schemeClr val="accent3"/>
        </a:lnRef>
        <a:fillRef xmlns:a="http://schemas.openxmlformats.org/drawingml/2006/main" idx="3">
          <a:schemeClr val="accent3"/>
        </a:fillRef>
        <a:effectRef xmlns:a="http://schemas.openxmlformats.org/drawingml/2006/main" idx="3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-1169621"/>
          <a:ext cx="9144001" cy="568838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9144001" cy="568837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1</cdr:x>
      <cdr:y>0.9162</cdr:y>
    </cdr:to>
    <cdr:pic>
      <cdr:nvPicPr>
        <cdr:cNvPr id="4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/>
        <a:stretch xmlns:a="http://schemas.openxmlformats.org/drawingml/2006/main">
          <a:fillRect/>
        </a:stretch>
      </cdr:blipFill>
      <cdr:spPr>
        <a:xfrm xmlns:a="http://schemas.openxmlformats.org/drawingml/2006/main">
          <a:off x="-6016" y="0"/>
          <a:ext cx="9144001" cy="5211707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0.72046</cdr:x>
      <cdr:y>0.86024</cdr:y>
    </cdr:from>
    <cdr:to>
      <cdr:x>0.96106</cdr:x>
      <cdr:y>0.97744</cdr:y>
    </cdr:to>
    <cdr:pic>
      <cdr:nvPicPr>
        <cdr:cNvPr id="5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4"/>
        <a:stretch xmlns:a="http://schemas.openxmlformats.org/drawingml/2006/main">
          <a:fillRect/>
        </a:stretch>
      </cdr:blipFill>
      <cdr:spPr>
        <a:xfrm xmlns:a="http://schemas.openxmlformats.org/drawingml/2006/main">
          <a:off x="6587900" y="4893377"/>
          <a:ext cx="2200000" cy="666667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0.61121</cdr:x>
      <cdr:y>0.79199</cdr:y>
    </cdr:from>
    <cdr:to>
      <cdr:x>0.95388</cdr:x>
      <cdr:y>0.98285</cdr:y>
    </cdr:to>
    <cdr:pic>
      <cdr:nvPicPr>
        <cdr:cNvPr id="6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5"/>
        <a:stretch xmlns:a="http://schemas.openxmlformats.org/drawingml/2006/main">
          <a:fillRect/>
        </a:stretch>
      </cdr:blipFill>
      <cdr:spPr>
        <a:xfrm xmlns:a="http://schemas.openxmlformats.org/drawingml/2006/main">
          <a:off x="5588922" y="4505115"/>
          <a:ext cx="3133333" cy="108571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0.64234</cdr:x>
      <cdr:y>0.88683</cdr:y>
    </cdr:from>
    <cdr:to>
      <cdr:x>0.74934</cdr:x>
      <cdr:y>0.97202</cdr:y>
    </cdr:to>
    <cdr:sp macro="" textlink="">
      <cdr:nvSpPr>
        <cdr:cNvPr id="7" name="Стрелка вправо 6"/>
        <cdr:cNvSpPr/>
      </cdr:nvSpPr>
      <cdr:spPr>
        <a:xfrm xmlns:a="http://schemas.openxmlformats.org/drawingml/2006/main">
          <a:off x="5873576" y="5044603"/>
          <a:ext cx="978408" cy="484632"/>
        </a:xfrm>
        <a:prstGeom xmlns:a="http://schemas.openxmlformats.org/drawingml/2006/main" prst="rightArrow">
          <a:avLst/>
        </a:prstGeom>
      </cdr:spPr>
      <cdr:style>
        <a:lnRef xmlns:a="http://schemas.openxmlformats.org/drawingml/2006/main" idx="0">
          <a:schemeClr val="accent3"/>
        </a:lnRef>
        <a:fillRef xmlns:a="http://schemas.openxmlformats.org/drawingml/2006/main" idx="3">
          <a:schemeClr val="accent3"/>
        </a:fillRef>
        <a:effectRef xmlns:a="http://schemas.openxmlformats.org/drawingml/2006/main" idx="3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4BAA40-E66B-4A7E-9F12-0EEB7A68BD34}" type="datetimeFigureOut">
              <a:rPr lang="ru-RU" smtClean="0"/>
              <a:t>29.10.2016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3488"/>
            <a:ext cx="444023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2037BB-DAF5-4EFB-9334-9DC08495C8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347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037BB-DAF5-4EFB-9334-9DC08495C85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682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chart" Target="../charts/chart3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chart" Target="../charts/chart4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chart" Target="../charts/chart5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chart" Target="../charts/chart6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chart" Target="../charts/char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chart" Target="../charts/chart8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chart" Target="../charts/chart9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chart" Target="../charts/chart10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chart" Target="../charts/chart1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.png"/><Relationship Id="rId7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chart" Target="../charts/chart1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chart" Target="../charts/chart13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chart" Target="../charts/chart14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chart" Target="../charts/chart15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2.png"/><Relationship Id="rId7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chart" Target="../charts/chart16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chart" Target="../charts/chart17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chart" Target="../charts/chart18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2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4" Type="http://schemas.openxmlformats.org/officeDocument/2006/relationships/image" Target="../media/image3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1.png"/><Relationship Id="rId18" Type="http://schemas.microsoft.com/office/2007/relationships/diagramDrawing" Target="../diagrams/drawing1.xml"/><Relationship Id="rId3" Type="http://schemas.openxmlformats.org/officeDocument/2006/relationships/image" Target="../media/image1.png"/><Relationship Id="rId21" Type="http://schemas.openxmlformats.org/officeDocument/2006/relationships/image" Target="../media/image32.png"/><Relationship Id="rId7" Type="http://schemas.openxmlformats.org/officeDocument/2006/relationships/image" Target="../media/image24.png"/><Relationship Id="rId12" Type="http://schemas.openxmlformats.org/officeDocument/2006/relationships/image" Target="../media/image30.png"/><Relationship Id="rId1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6" Type="http://schemas.openxmlformats.org/officeDocument/2006/relationships/diagramQuickStyle" Target="../diagrams/quickStyle1.xm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5" Type="http://schemas.openxmlformats.org/officeDocument/2006/relationships/diagramLayout" Target="../diagrams/layout1.xml"/><Relationship Id="rId10" Type="http://schemas.openxmlformats.org/officeDocument/2006/relationships/image" Target="../media/image26.png"/><Relationship Id="rId19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29.png"/><Relationship Id="rId1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chart" Target="../charts/char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chart" Target="../charts/char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 descr="photos_head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" y="3356993"/>
            <a:ext cx="9144000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6" descr="герб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9456"/>
            <a:ext cx="504056" cy="577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73790" y="908720"/>
            <a:ext cx="7770618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ОБУЧАЮЩИЙ</a:t>
            </a:r>
            <a:endParaRPr lang="en-US" sz="40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оценке регулирующего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воздействия</a:t>
            </a:r>
          </a:p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 нормативных правовых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актов</a:t>
            </a:r>
          </a:p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Камчатского края 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endParaRPr lang="ru-RU" sz="40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endParaRPr lang="ru-RU" sz="36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D:\Мои документы\10409751_821161071274403_1512518395068684578_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69" y="209456"/>
            <a:ext cx="683568" cy="62725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5" y="-1"/>
            <a:ext cx="9137985" cy="681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774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photos_head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3744"/>
            <a:ext cx="914400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83568" y="114902"/>
            <a:ext cx="7704856" cy="433778"/>
          </a:xfrm>
          <a:prstGeom prst="rect">
            <a:avLst/>
          </a:prstGeom>
          <a:solidFill>
            <a:srgbClr val="79BEED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процедуры на региональном портале</a:t>
            </a:r>
            <a:endParaRPr lang="ru-RU" sz="1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6" descr="герб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114902"/>
            <a:ext cx="522952" cy="50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Мои документы\10409751_821161071274403_1512518395068684578_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991"/>
            <a:ext cx="667030" cy="57779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2286000" y="24133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 </a:t>
            </a:r>
            <a:endParaRPr lang="ru-RU" dirty="0"/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42752516"/>
              </p:ext>
            </p:extLst>
          </p:nvPr>
        </p:nvGraphicFramePr>
        <p:xfrm>
          <a:off x="6016" y="1169621"/>
          <a:ext cx="9144001" cy="4851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0" y="619923"/>
            <a:ext cx="6012160" cy="57682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Регистрация регулирующего органа. Личный кабинет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Шаг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1: Портал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 по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адресу </a:t>
            </a:r>
            <a:r>
              <a:rPr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regulation.kamgov.ru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1" name="Стрелка вправо 10"/>
          <p:cNvSpPr/>
          <p:nvPr/>
        </p:nvSpPr>
        <p:spPr>
          <a:xfrm rot="10206892">
            <a:off x="698849" y="5386464"/>
            <a:ext cx="782471" cy="484632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521" y="6016219"/>
            <a:ext cx="8964488" cy="8475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"/>
            <a:ext cx="9137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91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photos_head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3744"/>
            <a:ext cx="914400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83568" y="114902"/>
            <a:ext cx="7848872" cy="433778"/>
          </a:xfrm>
          <a:prstGeom prst="rect">
            <a:avLst/>
          </a:prstGeom>
          <a:solidFill>
            <a:srgbClr val="79BEED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процедуры на региональном портале</a:t>
            </a:r>
            <a:endParaRPr lang="ru-RU" sz="1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6" descr="герб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114902"/>
            <a:ext cx="522952" cy="50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Мои документы\10409751_821161071274403_1512518395068684578_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991"/>
            <a:ext cx="667030" cy="57779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2286000" y="24133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 </a:t>
            </a:r>
            <a:endParaRPr lang="ru-RU" dirty="0"/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868338072"/>
              </p:ext>
            </p:extLst>
          </p:nvPr>
        </p:nvGraphicFramePr>
        <p:xfrm>
          <a:off x="6016" y="1169621"/>
          <a:ext cx="9144001" cy="5688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0" y="619923"/>
            <a:ext cx="6012160" cy="57682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Регистрация регулирующего органа. Личный кабинет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Шаг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Вход в учетную запись регулирующего органа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7020272" y="1700808"/>
            <a:ext cx="978408" cy="484632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2518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photos_head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3744"/>
            <a:ext cx="914400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83568" y="114902"/>
            <a:ext cx="7848872" cy="433778"/>
          </a:xfrm>
          <a:prstGeom prst="rect">
            <a:avLst/>
          </a:prstGeom>
          <a:solidFill>
            <a:srgbClr val="79BEED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процедуры на региональном портале</a:t>
            </a:r>
            <a:endParaRPr lang="ru-RU" sz="1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6" descr="герб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114902"/>
            <a:ext cx="522952" cy="50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Мои документы\10409751_821161071274403_1512518395068684578_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991"/>
            <a:ext cx="667030" cy="57779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2286000" y="24133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 </a:t>
            </a:r>
            <a:endParaRPr lang="ru-RU" dirty="0"/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459288468"/>
              </p:ext>
            </p:extLst>
          </p:nvPr>
        </p:nvGraphicFramePr>
        <p:xfrm>
          <a:off x="6016" y="1169621"/>
          <a:ext cx="9144001" cy="5688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0" y="619923"/>
            <a:ext cx="6012160" cy="57682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Регистрация регулирующего органа. Личный кабинет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Шаг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Вводим логин и пароль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2027672" y="3663356"/>
            <a:ext cx="978408" cy="484632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276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photos_head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3744"/>
            <a:ext cx="914400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83568" y="114902"/>
            <a:ext cx="7704856" cy="433778"/>
          </a:xfrm>
          <a:prstGeom prst="rect">
            <a:avLst/>
          </a:prstGeom>
          <a:solidFill>
            <a:srgbClr val="79BEED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процедуры на региональном портале</a:t>
            </a:r>
            <a:endParaRPr lang="ru-RU" sz="1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6" descr="герб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114902"/>
            <a:ext cx="522952" cy="50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Мои документы\10409751_821161071274403_1512518395068684578_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991"/>
            <a:ext cx="667030" cy="57779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2286000" y="24133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 </a:t>
            </a:r>
            <a:endParaRPr lang="ru-RU" dirty="0"/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4116800377"/>
              </p:ext>
            </p:extLst>
          </p:nvPr>
        </p:nvGraphicFramePr>
        <p:xfrm>
          <a:off x="6016" y="1169621"/>
          <a:ext cx="9144001" cy="5688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179512" y="822039"/>
            <a:ext cx="1979712" cy="57682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Личный кабинет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2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6432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photos_head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3744"/>
            <a:ext cx="914400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83568" y="114902"/>
            <a:ext cx="7632848" cy="433778"/>
          </a:xfrm>
          <a:prstGeom prst="rect">
            <a:avLst/>
          </a:prstGeom>
          <a:solidFill>
            <a:srgbClr val="79BEED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процедуры на региональном портале</a:t>
            </a:r>
            <a:endParaRPr lang="ru-RU" sz="1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6" descr="герб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114902"/>
            <a:ext cx="522952" cy="50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Мои документы\10409751_821161071274403_1512518395068684578_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991"/>
            <a:ext cx="667030" cy="57779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2286000" y="24133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 </a:t>
            </a:r>
            <a:endParaRPr lang="ru-RU" dirty="0"/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151947038"/>
              </p:ext>
            </p:extLst>
          </p:nvPr>
        </p:nvGraphicFramePr>
        <p:xfrm>
          <a:off x="6016" y="1169621"/>
          <a:ext cx="9144001" cy="5688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0" y="619923"/>
            <a:ext cx="6012160" cy="57682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размещения проекта НПА.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Шаг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1: Создание проекта.</a:t>
            </a:r>
            <a:endParaRPr lang="ru-RU" dirty="0"/>
          </a:p>
        </p:txBody>
      </p:sp>
      <p:sp>
        <p:nvSpPr>
          <p:cNvPr id="11" name="Стрелка вправо 10"/>
          <p:cNvSpPr/>
          <p:nvPr/>
        </p:nvSpPr>
        <p:spPr>
          <a:xfrm>
            <a:off x="755576" y="3758642"/>
            <a:ext cx="978408" cy="484632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7" y="-19544"/>
            <a:ext cx="9137984" cy="687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718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photos_head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3744"/>
            <a:ext cx="914400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83568" y="114902"/>
            <a:ext cx="7776864" cy="433778"/>
          </a:xfrm>
          <a:prstGeom prst="rect">
            <a:avLst/>
          </a:prstGeom>
          <a:solidFill>
            <a:srgbClr val="79BEED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процедуры на региональном портале</a:t>
            </a:r>
            <a:endParaRPr lang="ru-RU" sz="1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6" descr="герб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114902"/>
            <a:ext cx="522952" cy="50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Мои документы\10409751_821161071274403_1512518395068684578_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991"/>
            <a:ext cx="667030" cy="57779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2286000" y="24133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 </a:t>
            </a:r>
            <a:endParaRPr lang="ru-RU" dirty="0"/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367587999"/>
              </p:ext>
            </p:extLst>
          </p:nvPr>
        </p:nvGraphicFramePr>
        <p:xfrm>
          <a:off x="6016" y="1169621"/>
          <a:ext cx="9144001" cy="5688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0" y="619923"/>
            <a:ext cx="6012160" cy="57682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размещения проекта НПА.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Шаг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Выбор процедуры ОРВ.</a:t>
            </a:r>
            <a:endParaRPr lang="ru-RU" dirty="0"/>
          </a:p>
        </p:txBody>
      </p:sp>
      <p:sp>
        <p:nvSpPr>
          <p:cNvPr id="11" name="Стрелка вправо 10"/>
          <p:cNvSpPr/>
          <p:nvPr/>
        </p:nvSpPr>
        <p:spPr>
          <a:xfrm>
            <a:off x="3313892" y="4257443"/>
            <a:ext cx="978408" cy="484632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5784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photos_head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3744"/>
            <a:ext cx="914400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83568" y="114902"/>
            <a:ext cx="7704856" cy="433778"/>
          </a:xfrm>
          <a:prstGeom prst="rect">
            <a:avLst/>
          </a:prstGeom>
          <a:solidFill>
            <a:srgbClr val="79BEED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процедуры на региональном портале</a:t>
            </a:r>
            <a:endParaRPr lang="ru-RU" sz="1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6" descr="герб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114902"/>
            <a:ext cx="522952" cy="50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Мои документы\10409751_821161071274403_1512518395068684578_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991"/>
            <a:ext cx="667030" cy="57779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2286000" y="24133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 </a:t>
            </a:r>
            <a:endParaRPr lang="ru-RU" dirty="0"/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576719868"/>
              </p:ext>
            </p:extLst>
          </p:nvPr>
        </p:nvGraphicFramePr>
        <p:xfrm>
          <a:off x="6016" y="1169621"/>
          <a:ext cx="9144001" cy="5688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0" y="619923"/>
            <a:ext cx="6012160" cy="57682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размещения проекта НПА.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Шаг 3: Выбор вида проекта.</a:t>
            </a:r>
            <a:endParaRPr lang="ru-RU" dirty="0"/>
          </a:p>
        </p:txBody>
      </p:sp>
      <p:sp>
        <p:nvSpPr>
          <p:cNvPr id="11" name="Стрелка вправо 10"/>
          <p:cNvSpPr/>
          <p:nvPr/>
        </p:nvSpPr>
        <p:spPr>
          <a:xfrm>
            <a:off x="3313892" y="4257443"/>
            <a:ext cx="978408" cy="484632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521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photos_head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3744"/>
            <a:ext cx="914400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83568" y="114902"/>
            <a:ext cx="7848872" cy="433778"/>
          </a:xfrm>
          <a:prstGeom prst="rect">
            <a:avLst/>
          </a:prstGeom>
          <a:solidFill>
            <a:srgbClr val="79BEED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процедуры на региональном портале</a:t>
            </a:r>
            <a:endParaRPr lang="ru-RU" sz="1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6" descr="герб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114902"/>
            <a:ext cx="522952" cy="50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Мои документы\10409751_821161071274403_1512518395068684578_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991"/>
            <a:ext cx="667030" cy="57779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2286000" y="24133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 </a:t>
            </a:r>
            <a:endParaRPr lang="ru-RU" dirty="0"/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165311355"/>
              </p:ext>
            </p:extLst>
          </p:nvPr>
        </p:nvGraphicFramePr>
        <p:xfrm>
          <a:off x="6016" y="1169621"/>
          <a:ext cx="9144001" cy="5688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0" y="619923"/>
            <a:ext cx="6012160" cy="57682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размещения проекта НПА.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Шаг 4: Выбор модели.</a:t>
            </a:r>
            <a:endParaRPr lang="ru-RU" dirty="0"/>
          </a:p>
        </p:txBody>
      </p:sp>
      <p:sp>
        <p:nvSpPr>
          <p:cNvPr id="11" name="Стрелка вправо 10"/>
          <p:cNvSpPr/>
          <p:nvPr/>
        </p:nvSpPr>
        <p:spPr>
          <a:xfrm>
            <a:off x="2278075" y="4145747"/>
            <a:ext cx="978408" cy="484632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3607"/>
            <a:ext cx="9144000" cy="684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6047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photos_head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3744"/>
            <a:ext cx="914400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83568" y="114902"/>
            <a:ext cx="7848872" cy="433778"/>
          </a:xfrm>
          <a:prstGeom prst="rect">
            <a:avLst/>
          </a:prstGeom>
          <a:solidFill>
            <a:srgbClr val="79BEED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процедуры на региональном портале</a:t>
            </a:r>
            <a:endParaRPr lang="ru-RU" sz="1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6" descr="герб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114902"/>
            <a:ext cx="522952" cy="50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Мои документы\10409751_821161071274403_1512518395068684578_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991"/>
            <a:ext cx="667030" cy="57779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2286000" y="24133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 </a:t>
            </a:r>
            <a:endParaRPr lang="ru-RU" dirty="0"/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619623980"/>
              </p:ext>
            </p:extLst>
          </p:nvPr>
        </p:nvGraphicFramePr>
        <p:xfrm>
          <a:off x="6016" y="1169621"/>
          <a:ext cx="9144001" cy="5688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0" y="619923"/>
            <a:ext cx="6012160" cy="57682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размещения проекта НПА.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Шаг 5: Создание паспорта проекта.</a:t>
            </a:r>
            <a:endParaRPr lang="ru-RU" dirty="0"/>
          </a:p>
        </p:txBody>
      </p:sp>
      <p:sp>
        <p:nvSpPr>
          <p:cNvPr id="11" name="Стрелка вправо 10"/>
          <p:cNvSpPr/>
          <p:nvPr/>
        </p:nvSpPr>
        <p:spPr>
          <a:xfrm>
            <a:off x="4514275" y="6335858"/>
            <a:ext cx="978408" cy="484632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140576" y="2936876"/>
            <a:ext cx="3952875" cy="2571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ru-RU" sz="1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текстовом поле необходимо ввести наименование проекта НПА</a:t>
            </a:r>
            <a:endParaRPr lang="ru-RU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166741" y="4023300"/>
            <a:ext cx="3486150" cy="2381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ru-RU" sz="1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Необходимо выбрать вид экономической деятельности</a:t>
            </a:r>
            <a:endParaRPr lang="ru-RU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093401" y="4998083"/>
            <a:ext cx="3438525" cy="2476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ru-RU" sz="1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Заполняется по необходимости деятельности</a:t>
            </a:r>
            <a:endParaRPr lang="ru-RU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107689" y="5390244"/>
            <a:ext cx="3409950" cy="2381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ru-RU" sz="1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Заполняется автоматически</a:t>
            </a:r>
            <a:endParaRPr lang="ru-RU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140576" y="6000284"/>
            <a:ext cx="3400425" cy="2381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ru-RU" sz="1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Необходимо выбрать ключевые слова</a:t>
            </a:r>
            <a:endParaRPr lang="ru-RU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928183" y="1556791"/>
            <a:ext cx="2127209" cy="468161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0"/>
              </a:spcAft>
            </a:pPr>
            <a:r>
              <a:rPr lang="ru-RU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Регулирующий орган самостоятельно формирует базу экспертов</a:t>
            </a:r>
            <a:r>
              <a:rPr lang="ru-RU" sz="1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ru-RU" sz="1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Список </a:t>
            </a:r>
            <a:r>
              <a:rPr lang="ru-RU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рассылки должен быть максимально репрезентативным и формироваться исходя из содержания проблемы, цели и предмета регулирования.</a:t>
            </a:r>
          </a:p>
          <a:p>
            <a:pPr algn="just">
              <a:spcAft>
                <a:spcPts val="0"/>
              </a:spcAft>
            </a:pPr>
            <a:r>
              <a:rPr lang="ru-RU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список рассылки рекомендуется включать представителей организации, непосредственно затрагиваемых предлагаемым правовым регулированием, заинтересованные исполнительные органы государственной власти и законодательной власти Камчатского края, органы и организации, целью деятельности которых является защита и преставление интересов субъектов предпринимательской и инвестиционной деятельности, Уполномоченного при Губернаторе Камчатского края по защите прав предпринимателей </a:t>
            </a:r>
            <a:endParaRPr lang="ru-RU" sz="1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ссылка на электронные адреса общественных объединений предпринимателей http://www.kamgov.ru/aginvest/informacionnye-materialy).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5474266" y="3255631"/>
            <a:ext cx="1447899" cy="14883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915603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645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photos_head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3744"/>
            <a:ext cx="914400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83568" y="114902"/>
            <a:ext cx="7848872" cy="433778"/>
          </a:xfrm>
          <a:prstGeom prst="rect">
            <a:avLst/>
          </a:prstGeom>
          <a:solidFill>
            <a:srgbClr val="79BEED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процедуры на региональном портале</a:t>
            </a:r>
            <a:endParaRPr lang="ru-RU" sz="1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6" descr="герб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114902"/>
            <a:ext cx="522952" cy="50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Мои документы\10409751_821161071274403_1512518395068684578_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991"/>
            <a:ext cx="667030" cy="57779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2286000" y="24133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 </a:t>
            </a:r>
            <a:endParaRPr lang="ru-RU" dirty="0"/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954998636"/>
              </p:ext>
            </p:extLst>
          </p:nvPr>
        </p:nvGraphicFramePr>
        <p:xfrm>
          <a:off x="-23138" y="1169620"/>
          <a:ext cx="9144001" cy="5688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0" y="619923"/>
            <a:ext cx="6012160" cy="57682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размещения проекта НПА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Шаг 6: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 в стадию публикация проекта</a:t>
            </a:r>
            <a:endParaRPr lang="ru-RU" dirty="0"/>
          </a:p>
          <a:p>
            <a:endParaRPr lang="ru-RU" dirty="0"/>
          </a:p>
        </p:txBody>
      </p:sp>
      <p:sp>
        <p:nvSpPr>
          <p:cNvPr id="11" name="Стрелка вправо 10"/>
          <p:cNvSpPr/>
          <p:nvPr/>
        </p:nvSpPr>
        <p:spPr>
          <a:xfrm>
            <a:off x="3313892" y="4257443"/>
            <a:ext cx="978408" cy="484632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45684"/>
            <a:ext cx="8496943" cy="4419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66" y="4934347"/>
            <a:ext cx="4133850" cy="154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Стрелка вправо 14"/>
          <p:cNvSpPr/>
          <p:nvPr/>
        </p:nvSpPr>
        <p:spPr>
          <a:xfrm>
            <a:off x="5364088" y="5922988"/>
            <a:ext cx="978408" cy="484632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"/>
            <a:ext cx="9144000" cy="684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7812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 descr="photos_head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" y="4509462"/>
            <a:ext cx="9144000" cy="234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6" descr="герб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464" y="114902"/>
            <a:ext cx="504056" cy="577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Мои документы\10409751_821161071274403_1512518395068684578_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2" y="18163"/>
            <a:ext cx="683568" cy="62725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Мои документы\Рабочий стол\Зубарь М М\Презентации\18 сентября\offer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01" y="767026"/>
            <a:ext cx="2278967" cy="183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75239" y="114902"/>
            <a:ext cx="7497161" cy="433778"/>
          </a:xfrm>
          <a:prstGeom prst="rect">
            <a:avLst/>
          </a:prstGeom>
          <a:solidFill>
            <a:srgbClr val="79BEED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уть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оценки регулирующего воздействия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33450" y="830566"/>
            <a:ext cx="33807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Борьба с неэффективным законодательством и поиск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лучших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решений</a:t>
            </a:r>
          </a:p>
          <a:p>
            <a:pPr algn="ctr"/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Эффективный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прямого диалога власти и бизнеса при принятии регуляторных решений</a:t>
            </a:r>
            <a:endParaRPr lang="ru-RU" sz="1600" dirty="0">
              <a:solidFill>
                <a:srgbClr val="002060"/>
              </a:solidFill>
            </a:endParaRPr>
          </a:p>
          <a:p>
            <a:pPr algn="ctr"/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3" descr="d:\Мои документы\Рабочий стол\Зубарь М М\Презентации\18 сентября\1344946113_directmai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896" y="767026"/>
            <a:ext cx="2303386" cy="183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нак запрета 12"/>
          <p:cNvSpPr/>
          <p:nvPr/>
        </p:nvSpPr>
        <p:spPr>
          <a:xfrm>
            <a:off x="6804248" y="972872"/>
            <a:ext cx="1077602" cy="998980"/>
          </a:xfrm>
          <a:prstGeom prst="noSmoking">
            <a:avLst>
              <a:gd name="adj" fmla="val 12462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b="1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4" name="Picture 20" descr="F:\Презентация_ЕЭК, 5-06-13\yazilimhizmetimiz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238" y="3380593"/>
            <a:ext cx="2672286" cy="2512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66" y="3498218"/>
            <a:ext cx="1445154" cy="20473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6400" y="3496629"/>
            <a:ext cx="1619250" cy="22035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4087" y="3046463"/>
            <a:ext cx="2073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и расчеты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19140" y="3106451"/>
            <a:ext cx="2913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консультации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Равно 17"/>
          <p:cNvSpPr/>
          <p:nvPr/>
        </p:nvSpPr>
        <p:spPr>
          <a:xfrm>
            <a:off x="6804248" y="4144085"/>
            <a:ext cx="707925" cy="654252"/>
          </a:xfrm>
          <a:prstGeom prst="mathEqual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497112" y="3989894"/>
            <a:ext cx="1547663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ОРВ</a:t>
            </a:r>
            <a:endParaRPr lang="ru-RU" sz="4800" b="1" cap="none" spc="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3698040"/>
              </p:ext>
            </p:extLst>
          </p:nvPr>
        </p:nvGraphicFramePr>
        <p:xfrm>
          <a:off x="0" y="5776821"/>
          <a:ext cx="9144000" cy="1045314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043608"/>
                <a:gridCol w="1944216"/>
                <a:gridCol w="2232248"/>
                <a:gridCol w="2016224"/>
                <a:gridCol w="1907704"/>
              </a:tblGrid>
              <a:tr h="104531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ОРВ 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требует:</a:t>
                      </a:r>
                      <a:endParaRPr lang="ru-RU" sz="160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Увидеть и детально изучить проблему</a:t>
                      </a:r>
                      <a:endParaRPr lang="ru-RU" sz="16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Услышать участников и обсудить варианты</a:t>
                      </a:r>
                      <a:endParaRPr lang="ru-RU" sz="16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Рассчитать 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выгоды 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издержки</a:t>
                      </a:r>
                      <a:endParaRPr lang="ru-RU" sz="16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Спрогнозировать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оценить эффекты</a:t>
                      </a:r>
                      <a:endParaRPr lang="ru-RU" sz="16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Плюс 20"/>
          <p:cNvSpPr/>
          <p:nvPr/>
        </p:nvSpPr>
        <p:spPr>
          <a:xfrm>
            <a:off x="3180251" y="4074488"/>
            <a:ext cx="770386" cy="706515"/>
          </a:xfrm>
          <a:prstGeom prst="mathPl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08" y="18163"/>
            <a:ext cx="9144001" cy="683983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9152709" cy="682213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08" y="18164"/>
            <a:ext cx="9135292" cy="680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651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photos_head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3744"/>
            <a:ext cx="914400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83568" y="114902"/>
            <a:ext cx="7848872" cy="433778"/>
          </a:xfrm>
          <a:prstGeom prst="rect">
            <a:avLst/>
          </a:prstGeom>
          <a:solidFill>
            <a:srgbClr val="79BEED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процедуры на региональном портале</a:t>
            </a:r>
            <a:endParaRPr lang="ru-RU" sz="1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6" descr="герб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114902"/>
            <a:ext cx="522952" cy="50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Мои документы\10409751_821161071274403_1512518395068684578_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991"/>
            <a:ext cx="667030" cy="57779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2286000" y="24133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 </a:t>
            </a:r>
            <a:endParaRPr lang="ru-RU" dirty="0"/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881678142"/>
              </p:ext>
            </p:extLst>
          </p:nvPr>
        </p:nvGraphicFramePr>
        <p:xfrm>
          <a:off x="6016" y="1169621"/>
          <a:ext cx="9144001" cy="5688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0" y="619923"/>
            <a:ext cx="6012160" cy="64980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размещения проекта НПА.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Шаг 7: Размещение текста проекта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87" y="-24865"/>
            <a:ext cx="9156033" cy="688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095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photos_head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3744"/>
            <a:ext cx="914400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83568" y="114902"/>
            <a:ext cx="7848872" cy="433778"/>
          </a:xfrm>
          <a:prstGeom prst="rect">
            <a:avLst/>
          </a:prstGeom>
          <a:solidFill>
            <a:srgbClr val="79BEED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процедуры на региональном портале</a:t>
            </a:r>
            <a:endParaRPr lang="ru-RU" sz="1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6" descr="герб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114902"/>
            <a:ext cx="522952" cy="50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Мои документы\10409751_821161071274403_1512518395068684578_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991"/>
            <a:ext cx="667030" cy="57779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2286000" y="24133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 </a:t>
            </a:r>
            <a:endParaRPr lang="ru-RU" dirty="0"/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23542184"/>
              </p:ext>
            </p:extLst>
          </p:nvPr>
        </p:nvGraphicFramePr>
        <p:xfrm>
          <a:off x="6016" y="1169621"/>
          <a:ext cx="9144001" cy="5688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0" y="619923"/>
            <a:ext cx="6012160" cy="57682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размещения проекта НПА.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Шаг 7: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текста проекта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7" y="-1"/>
            <a:ext cx="913798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92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photos_head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3744"/>
            <a:ext cx="914400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83568" y="114902"/>
            <a:ext cx="7848872" cy="433778"/>
          </a:xfrm>
          <a:prstGeom prst="rect">
            <a:avLst/>
          </a:prstGeom>
          <a:solidFill>
            <a:srgbClr val="79BEED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процедуры на региональном портале</a:t>
            </a:r>
            <a:endParaRPr lang="ru-RU" sz="1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6" descr="герб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114902"/>
            <a:ext cx="522952" cy="50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Мои документы\10409751_821161071274403_1512518395068684578_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991"/>
            <a:ext cx="667030" cy="57779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2286000" y="24133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 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0" y="619923"/>
            <a:ext cx="6012160" cy="57682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размещения проекта НПА.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Шаг 8: Обсуждение проекта.</a:t>
            </a:r>
            <a:endParaRPr lang="ru-RU" dirty="0"/>
          </a:p>
        </p:txBody>
      </p:sp>
      <p:pic>
        <p:nvPicPr>
          <p:cNvPr id="13" name="Рисунок 1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33950"/>
            <a:ext cx="8136904" cy="45365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Стрелка вправо 14"/>
          <p:cNvSpPr/>
          <p:nvPr/>
        </p:nvSpPr>
        <p:spPr>
          <a:xfrm>
            <a:off x="1796796" y="4461141"/>
            <a:ext cx="978408" cy="484632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4446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photos_head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3744"/>
            <a:ext cx="914400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83568" y="114902"/>
            <a:ext cx="7704856" cy="433778"/>
          </a:xfrm>
          <a:prstGeom prst="rect">
            <a:avLst/>
          </a:prstGeom>
          <a:solidFill>
            <a:srgbClr val="79BEED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процедуры на региональном портале</a:t>
            </a:r>
            <a:endParaRPr lang="ru-RU" sz="1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6" descr="герб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114902"/>
            <a:ext cx="522952" cy="50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Мои документы\10409751_821161071274403_1512518395068684578_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991"/>
            <a:ext cx="667030" cy="57779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2286000" y="24133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 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726818"/>
            <a:ext cx="6012160" cy="57682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размещения проекта НПА.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Шаг 8: Обсуждение проекта.</a:t>
            </a:r>
            <a:endParaRPr lang="ru-RU" dirty="0"/>
          </a:p>
        </p:txBody>
      </p:sp>
      <p:sp>
        <p:nvSpPr>
          <p:cNvPr id="15" name="Стрелка вправо 14"/>
          <p:cNvSpPr/>
          <p:nvPr/>
        </p:nvSpPr>
        <p:spPr>
          <a:xfrm>
            <a:off x="1796796" y="4461141"/>
            <a:ext cx="978408" cy="484632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8741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photos_head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3744"/>
            <a:ext cx="914400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83568" y="114902"/>
            <a:ext cx="7704856" cy="433778"/>
          </a:xfrm>
          <a:prstGeom prst="rect">
            <a:avLst/>
          </a:prstGeom>
          <a:solidFill>
            <a:srgbClr val="79BEED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процедуры на региональном портале</a:t>
            </a:r>
            <a:endParaRPr lang="ru-RU" sz="1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6" descr="герб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114902"/>
            <a:ext cx="522952" cy="50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Мои документы\10409751_821161071274403_1512518395068684578_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991"/>
            <a:ext cx="667030" cy="57779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2286000" y="24133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 </a:t>
            </a:r>
            <a:endParaRPr lang="ru-RU" dirty="0"/>
          </a:p>
        </p:txBody>
      </p:sp>
      <p:graphicFrame>
        <p:nvGraphicFramePr>
          <p:cNvPr id="14" name="Диаграмма 13"/>
          <p:cNvGraphicFramePr/>
          <p:nvPr>
            <p:extLst/>
          </p:nvPr>
        </p:nvGraphicFramePr>
        <p:xfrm>
          <a:off x="6016" y="1169621"/>
          <a:ext cx="9144001" cy="5688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0" y="619923"/>
            <a:ext cx="6012160" cy="57682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размещения проекта НПА.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Шаг 9: Ознакомление с мнениями.</a:t>
            </a:r>
            <a:endParaRPr lang="ru-RU" dirty="0"/>
          </a:p>
        </p:txBody>
      </p:sp>
      <p:sp>
        <p:nvSpPr>
          <p:cNvPr id="11" name="Стрелка вправо 10"/>
          <p:cNvSpPr/>
          <p:nvPr/>
        </p:nvSpPr>
        <p:spPr>
          <a:xfrm>
            <a:off x="3313892" y="4257443"/>
            <a:ext cx="978408" cy="484632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6" y="-1"/>
            <a:ext cx="915001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993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photos_head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3744"/>
            <a:ext cx="914400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83568" y="114902"/>
            <a:ext cx="7776864" cy="433778"/>
          </a:xfrm>
          <a:prstGeom prst="rect">
            <a:avLst/>
          </a:prstGeom>
          <a:solidFill>
            <a:srgbClr val="79BEED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процедуры на региональном портале</a:t>
            </a:r>
            <a:endParaRPr lang="ru-RU" sz="1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6" descr="герб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114902"/>
            <a:ext cx="522952" cy="50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Мои документы\10409751_821161071274403_1512518395068684578_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991"/>
            <a:ext cx="667030" cy="57779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2286000" y="24133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 </a:t>
            </a:r>
            <a:endParaRPr lang="ru-RU" dirty="0"/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85500743"/>
              </p:ext>
            </p:extLst>
          </p:nvPr>
        </p:nvGraphicFramePr>
        <p:xfrm>
          <a:off x="6016" y="1169621"/>
          <a:ext cx="9144001" cy="5688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0" y="619923"/>
            <a:ext cx="6012160" cy="57682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размещения проекта НПА.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Шаг 9: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с мнениями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sp>
        <p:nvSpPr>
          <p:cNvPr id="11" name="Стрелка вправо 10"/>
          <p:cNvSpPr/>
          <p:nvPr/>
        </p:nvSpPr>
        <p:spPr>
          <a:xfrm>
            <a:off x="3006080" y="6313768"/>
            <a:ext cx="978408" cy="484632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198"/>
            <a:ext cx="8233630" cy="2464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99392"/>
            <a:ext cx="9144000" cy="69573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6" y="-99393"/>
            <a:ext cx="9137984" cy="689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3698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photos_head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3744"/>
            <a:ext cx="914400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83568" y="114902"/>
            <a:ext cx="7848872" cy="433778"/>
          </a:xfrm>
          <a:prstGeom prst="rect">
            <a:avLst/>
          </a:prstGeom>
          <a:solidFill>
            <a:srgbClr val="79BEED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процедуры на региональном портале</a:t>
            </a:r>
            <a:endParaRPr lang="ru-RU" sz="1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6" descr="герб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114902"/>
            <a:ext cx="522952" cy="50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Мои документы\10409751_821161071274403_1512518395068684578_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991"/>
            <a:ext cx="667030" cy="57779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2286000" y="24133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 </a:t>
            </a:r>
            <a:endParaRPr lang="ru-RU" dirty="0"/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18001959"/>
              </p:ext>
            </p:extLst>
          </p:nvPr>
        </p:nvGraphicFramePr>
        <p:xfrm>
          <a:off x="6016" y="1169621"/>
          <a:ext cx="9144001" cy="5688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0" y="619924"/>
            <a:ext cx="6012160" cy="44959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размещения проекта НПА.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Шаг 10: Завершение обсуждения проекта.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229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photos_head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3744"/>
            <a:ext cx="914400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83568" y="114902"/>
            <a:ext cx="7704856" cy="433778"/>
          </a:xfrm>
          <a:prstGeom prst="rect">
            <a:avLst/>
          </a:prstGeom>
          <a:solidFill>
            <a:srgbClr val="79BEED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процедуры на региональном портале</a:t>
            </a:r>
            <a:endParaRPr lang="ru-RU" sz="1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6" descr="герб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114902"/>
            <a:ext cx="522952" cy="50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Мои документы\10409751_821161071274403_1512518395068684578_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991"/>
            <a:ext cx="667030" cy="57779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2286000" y="24133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 </a:t>
            </a:r>
            <a:endParaRPr lang="ru-RU" dirty="0"/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971471431"/>
              </p:ext>
            </p:extLst>
          </p:nvPr>
        </p:nvGraphicFramePr>
        <p:xfrm>
          <a:off x="36003" y="820664"/>
          <a:ext cx="9144001" cy="5688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0" y="619923"/>
            <a:ext cx="6012160" cy="57682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размещения проекта НПА.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Шаг 11: Передача проекта на ОРВ.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005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3113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photos_head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3744"/>
            <a:ext cx="914400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83568" y="97485"/>
            <a:ext cx="7728981" cy="433778"/>
          </a:xfrm>
          <a:prstGeom prst="rect">
            <a:avLst/>
          </a:prstGeom>
          <a:solidFill>
            <a:srgbClr val="79BEED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Информационная система ОРВ</a:t>
            </a:r>
            <a:endParaRPr lang="ru-RU" sz="1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6" descr="герб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114902"/>
            <a:ext cx="522952" cy="50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Мои документы\10409751_821161071274403_1512518395068684578_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991"/>
            <a:ext cx="667030" cy="57779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2286000" y="24133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 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051" y="3330607"/>
            <a:ext cx="3031797" cy="29922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4128" y="699282"/>
            <a:ext cx="3247821" cy="231594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0730" y="3330607"/>
            <a:ext cx="3318201" cy="2967831"/>
          </a:xfrm>
          <a:prstGeom prst="rect">
            <a:avLst/>
          </a:prstGeom>
        </p:spPr>
      </p:pic>
      <p:pic>
        <p:nvPicPr>
          <p:cNvPr id="16" name="chart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051" y="755845"/>
            <a:ext cx="2771174" cy="2259379"/>
          </a:xfrm>
          <a:prstGeom prst="rect">
            <a:avLst/>
          </a:prstGeom>
        </p:spPr>
      </p:pic>
      <p:pic>
        <p:nvPicPr>
          <p:cNvPr id="17" name="Picture 2" descr="D:\Мои документы\10409751_821161071274403_1512518395068684578_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060" y="2375242"/>
            <a:ext cx="1684479" cy="151971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7451" y="860655"/>
            <a:ext cx="2564879" cy="158245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39852" y="3995789"/>
            <a:ext cx="2448272" cy="22669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65174" y="4893297"/>
            <a:ext cx="2047375" cy="174307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3532" y="4858476"/>
            <a:ext cx="2191314" cy="187642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7030" y="725332"/>
            <a:ext cx="1885950" cy="12954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71098" y="837757"/>
            <a:ext cx="1666875" cy="14668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69" y="0"/>
            <a:ext cx="91357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348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photos_head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3744"/>
            <a:ext cx="914400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Прямоугольник 26"/>
          <p:cNvSpPr/>
          <p:nvPr/>
        </p:nvSpPr>
        <p:spPr>
          <a:xfrm>
            <a:off x="2286000" y="24133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 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43608" y="1405370"/>
            <a:ext cx="7344816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ЗА ВНИМАНИЕ!</a:t>
            </a:r>
            <a:endParaRPr lang="ru-RU" sz="40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27684" y="3621384"/>
            <a:ext cx="597666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ЛАПИЦКАЯ ВИКТОРИЯ ВАЛЕРЬЕВНА</a:t>
            </a:r>
          </a:p>
          <a:p>
            <a:pPr algn="ctr"/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Ведущий специалист отдела регуляторной политики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развития предпринимательства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Агентства инвестиций и предпринимательства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Камчатского края</a:t>
            </a:r>
          </a:p>
          <a:p>
            <a:pPr algn="ctr"/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LapitskayaVV@kamgov.ru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(4152)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20-17-28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D:\Мои документы\10409751_821161071274403_1512518395068684578_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92547"/>
            <a:ext cx="1296144" cy="129328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6" descr="герб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348" y="433404"/>
            <a:ext cx="900100" cy="9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252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photos_head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18" y="4715601"/>
            <a:ext cx="9144000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83568" y="102909"/>
            <a:ext cx="7704856" cy="443137"/>
          </a:xfrm>
          <a:prstGeom prst="rect">
            <a:avLst/>
          </a:prstGeom>
          <a:solidFill>
            <a:srgbClr val="79BEED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НПА,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регулирующих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процедуры ОРВ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6" descr="герб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850" y="78897"/>
            <a:ext cx="522952" cy="50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Мои документы\10409751_821161071274403_1512518395068684578_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18" y="42893"/>
            <a:ext cx="683568" cy="57779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3995938" y="1584642"/>
            <a:ext cx="4896542" cy="18058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Проекты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НПА Камчатского края,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устанавливающие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новые или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изменяющие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ранее предусмотренные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НПА Камчатского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края обязанности для субъектов предпринимательской и инвестиционной деятельности, а также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устанавливающие, изменяющие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отменяющие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ранее установленную ответственность за нарушение НПА Камчатского края,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затрагивающие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осуществления предпринимательской и инвестиционной деятельности</a:t>
            </a:r>
          </a:p>
          <a:p>
            <a:pPr lvl="0" algn="just"/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491909" y="1813577"/>
            <a:ext cx="1632731" cy="64807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Уточнение предметной области 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995937" y="3582042"/>
            <a:ext cx="4896541" cy="99086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 законов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Камчатского края:</a:t>
            </a:r>
          </a:p>
          <a:p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устанавливающие, изменяющие, приостанавливающие, отменяющие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региональные налоги и налоговые ставки по федеральным налогам;</a:t>
            </a:r>
          </a:p>
          <a:p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регулирующие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правоотношения</a:t>
            </a:r>
            <a:endParaRPr lang="ru-RU" sz="1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2469783" y="3649007"/>
            <a:ext cx="1617968" cy="641894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Исключение из предметной области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995937" y="4716241"/>
            <a:ext cx="4896541" cy="204064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для: </a:t>
            </a:r>
          </a:p>
          <a:p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- проектов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административных регламентов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предоставления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государственных услуг и исполнения государственных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функций;</a:t>
            </a:r>
          </a:p>
          <a:p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проектов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НПА, устанавливающих подлежащие государственному регулированию цены (тарифы) на товары (услуги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проектов НПА, 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разработанных в целях приведения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НПА 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соответствие с требованиями законодательства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498887" y="4880637"/>
            <a:ext cx="1632731" cy="662821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Специальный порядок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Блок-схема: узел 4"/>
          <p:cNvSpPr/>
          <p:nvPr/>
        </p:nvSpPr>
        <p:spPr>
          <a:xfrm>
            <a:off x="59244" y="1016703"/>
            <a:ext cx="2041139" cy="1544666"/>
          </a:xfrm>
          <a:prstGeom prst="flowChartConnector">
            <a:avLst/>
          </a:prstGeom>
          <a:solidFill>
            <a:srgbClr val="FFCC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</a:t>
            </a:r>
          </a:p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447-ФЗ 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Блок-схема: узел 16"/>
          <p:cNvSpPr/>
          <p:nvPr/>
        </p:nvSpPr>
        <p:spPr>
          <a:xfrm>
            <a:off x="43899" y="2243422"/>
            <a:ext cx="2115596" cy="1404655"/>
          </a:xfrm>
          <a:prstGeom prst="flowChartConnector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Губернатора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Камчатского 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края</a:t>
            </a:r>
          </a:p>
          <a:p>
            <a:pPr algn="ctr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 23</a:t>
            </a:r>
            <a:endParaRPr lang="ru-RU" sz="1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Блок-схема: узел 17"/>
          <p:cNvSpPr/>
          <p:nvPr/>
        </p:nvSpPr>
        <p:spPr>
          <a:xfrm>
            <a:off x="66160" y="3392491"/>
            <a:ext cx="2042449" cy="1656184"/>
          </a:xfrm>
          <a:prstGeom prst="flowChartConnector">
            <a:avLst/>
          </a:prstGeom>
          <a:solidFill>
            <a:srgbClr val="FFFFCC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остановление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Правительства Камчатского края 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№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233-П 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70470" y="828054"/>
            <a:ext cx="4822008" cy="6339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Агентство инвестиций и предпринимательства Камчатского края</a:t>
            </a:r>
            <a:endParaRPr lang="ru-RU" sz="1300" b="1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437895" y="727002"/>
            <a:ext cx="1740757" cy="64807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Уполномоченный орган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H="1">
            <a:off x="2216105" y="1044040"/>
            <a:ext cx="3534" cy="358892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2221679" y="4627932"/>
            <a:ext cx="275168" cy="32672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 flipV="1">
            <a:off x="2216105" y="1040598"/>
            <a:ext cx="232864" cy="301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 flipV="1">
            <a:off x="2236919" y="4079520"/>
            <a:ext cx="232864" cy="301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H="1" flipV="1">
            <a:off x="2239342" y="2205929"/>
            <a:ext cx="232864" cy="301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>
            <a:off x="2026416" y="3861048"/>
            <a:ext cx="16438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37" y="0"/>
            <a:ext cx="9186837" cy="684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101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photos_head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" y="4716241"/>
            <a:ext cx="9144000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83568" y="114902"/>
            <a:ext cx="7704856" cy="412760"/>
          </a:xfrm>
          <a:prstGeom prst="rect">
            <a:avLst/>
          </a:prstGeom>
          <a:solidFill>
            <a:srgbClr val="79BEED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в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НПА,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регулирующих проведение процедуры ОРВ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6" descr="герб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114902"/>
            <a:ext cx="522952" cy="50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Мои документы\10409751_821161071274403_1512518395068684578_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18" y="42893"/>
            <a:ext cx="683568" cy="57779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Блок-схема: узел 4"/>
          <p:cNvSpPr/>
          <p:nvPr/>
        </p:nvSpPr>
        <p:spPr>
          <a:xfrm>
            <a:off x="96629" y="1697403"/>
            <a:ext cx="2041139" cy="1544666"/>
          </a:xfrm>
          <a:prstGeom prst="flowChartConnector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</a:t>
            </a:r>
          </a:p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447-ФЗ 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Блок-схема: узел 17"/>
          <p:cNvSpPr/>
          <p:nvPr/>
        </p:nvSpPr>
        <p:spPr>
          <a:xfrm>
            <a:off x="66409" y="2960899"/>
            <a:ext cx="2042449" cy="1656184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остановление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Правительства Камчатского края 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№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233-П 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419872" y="1212986"/>
            <a:ext cx="5112568" cy="531235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endParaRPr lang="ru-RU" sz="1200" b="1" dirty="0" smtClean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 регулирующего воздействия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НПА содержит положения, устанавливающие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обязанности для субъектов предпринимательской и инвестиционной деятельности, а также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нарушение НПА Камчатского края, затрагивающих вопросы осуществления предпринимательской и инвестиционной деятельности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 регулирующего воздействия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НПА содержит положения,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изменяющие ранее предусмотренные НПА Камчатского края обязанности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субъектов предпринимательской и инвестиционной деятельности, а также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ранее установленную ответственность за нарушение НПА Камчатского края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затрагивающих вопросы осуществления предпринимательской и инвестиционной деятельности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endPara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низкая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 регулирующего воздействия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НПА содержит положения,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отменяющие ранее установленную ответственность за нарушение НПА Камчатского края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затрагивающих вопросы осуществления предпринимательской и инвестиционной деятельности.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H="1">
            <a:off x="2192995" y="1044040"/>
            <a:ext cx="26644" cy="517534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 flipV="1">
            <a:off x="2216105" y="1040598"/>
            <a:ext cx="232864" cy="3015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 flipV="1">
            <a:off x="2192995" y="5782962"/>
            <a:ext cx="232864" cy="3015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 flipV="1">
            <a:off x="2021336" y="3884113"/>
            <a:ext cx="232864" cy="3015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4" name="Скругленный прямоугольник 23"/>
          <p:cNvSpPr/>
          <p:nvPr/>
        </p:nvSpPr>
        <p:spPr>
          <a:xfrm>
            <a:off x="7368437" y="4716241"/>
            <a:ext cx="1632731" cy="51295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5 до 10 рабочих дней 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368437" y="2830932"/>
            <a:ext cx="1665936" cy="51301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10 до 20 рабочих дней 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368437" y="1084095"/>
            <a:ext cx="1632731" cy="51379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20 до 30 рабочих дней 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178792" y="5755342"/>
            <a:ext cx="1415346" cy="64807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Новые сроки ПК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2153556" y="908477"/>
            <a:ext cx="2424460" cy="64807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Новые характеристики СРВ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503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photos_head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5411"/>
            <a:ext cx="9144000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83568" y="124090"/>
            <a:ext cx="7651554" cy="433778"/>
          </a:xfrm>
          <a:prstGeom prst="rect">
            <a:avLst/>
          </a:prstGeom>
          <a:solidFill>
            <a:srgbClr val="79BEED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проведения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ОРВ проектов НПА Камчатского края</a:t>
            </a:r>
            <a:endParaRPr lang="ru-RU" sz="1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6" descr="герб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300" y="114902"/>
            <a:ext cx="522952" cy="50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Мои документы\10409751_821161071274403_1512518395068684578_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18" y="42893"/>
            <a:ext cx="683568" cy="57779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631595" y="744908"/>
            <a:ext cx="2060954" cy="29632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Разработка проекта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212567" y="714979"/>
            <a:ext cx="2080975" cy="296328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Предварительная оценка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779136" y="725901"/>
            <a:ext cx="2080975" cy="29632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Определение СРВ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трелка вправо 24"/>
          <p:cNvSpPr/>
          <p:nvPr/>
        </p:nvSpPr>
        <p:spPr>
          <a:xfrm>
            <a:off x="2678038" y="686160"/>
            <a:ext cx="583465" cy="337541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>
            <a:off x="5276929" y="669803"/>
            <a:ext cx="514196" cy="337541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1442471" y="1358502"/>
            <a:ext cx="6084513" cy="14775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1442471" y="1358502"/>
            <a:ext cx="0" cy="35393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V="1">
            <a:off x="3542844" y="1384511"/>
            <a:ext cx="0" cy="35393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V="1">
            <a:off x="5729592" y="1412778"/>
            <a:ext cx="0" cy="35393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V="1">
            <a:off x="7526984" y="1358502"/>
            <a:ext cx="0" cy="35393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2" name="Вертикальный свиток 41"/>
          <p:cNvSpPr/>
          <p:nvPr/>
        </p:nvSpPr>
        <p:spPr>
          <a:xfrm>
            <a:off x="273855" y="1932160"/>
            <a:ext cx="2150540" cy="2075338"/>
          </a:xfrm>
          <a:prstGeom prst="vertic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Сводный отчет о результатах проведения ОРВ проекта НПА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высокой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СРВ (Приложение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Методическим рекомендациям, Приказ АИП КК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№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109-п от 15.08.2016)</a:t>
            </a:r>
          </a:p>
        </p:txBody>
      </p:sp>
      <p:sp>
        <p:nvSpPr>
          <p:cNvPr id="43" name="Вертикальный свиток 42"/>
          <p:cNvSpPr/>
          <p:nvPr/>
        </p:nvSpPr>
        <p:spPr>
          <a:xfrm>
            <a:off x="6981790" y="1927733"/>
            <a:ext cx="2110957" cy="2173878"/>
          </a:xfrm>
          <a:prstGeom prst="vertic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Сводный отчет о результатах проведения ОРВ проекта НПА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ез проведения ПК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(Приложение 4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Методическим рекомендациям, Приказ АИП КК № 109-п от 15.08.2016</a:t>
            </a:r>
            <a:endParaRPr lang="ru-RU" sz="1100" dirty="0"/>
          </a:p>
        </p:txBody>
      </p:sp>
      <p:sp>
        <p:nvSpPr>
          <p:cNvPr id="44" name="Вертикальный свиток 43"/>
          <p:cNvSpPr/>
          <p:nvPr/>
        </p:nvSpPr>
        <p:spPr>
          <a:xfrm>
            <a:off x="4784293" y="1934688"/>
            <a:ext cx="2143805" cy="2125465"/>
          </a:xfrm>
          <a:prstGeom prst="vertic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Сводный отчет о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результатах проведения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ОРВ проекта НПА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низкой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СРВ (Приложение 3 к Методическим рекомендациям, Приказ АИП КК              № 109-п от 15.08.2016)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Вертикальный свиток 44"/>
          <p:cNvSpPr/>
          <p:nvPr/>
        </p:nvSpPr>
        <p:spPr>
          <a:xfrm>
            <a:off x="2547211" y="1948257"/>
            <a:ext cx="2121525" cy="2064369"/>
          </a:xfrm>
          <a:prstGeom prst="vertic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Сводный отчет о результатах проведения ОРВ проекта НПА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средней СРВ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(Приложение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Методическим рекомендациям, Приказ АИП КК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№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109-п от 15.08.2016)</a:t>
            </a:r>
          </a:p>
        </p:txBody>
      </p:sp>
      <p:sp>
        <p:nvSpPr>
          <p:cNvPr id="46" name="Стрелка вправо 45"/>
          <p:cNvSpPr/>
          <p:nvPr/>
        </p:nvSpPr>
        <p:spPr>
          <a:xfrm rot="5400000">
            <a:off x="6563785" y="1041358"/>
            <a:ext cx="337784" cy="337541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388517" y="1584660"/>
            <a:ext cx="2060954" cy="33068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Высокая СРВ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2598742" y="1590376"/>
            <a:ext cx="2060954" cy="35667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Средняя СРВ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4815892" y="1590376"/>
            <a:ext cx="2060954" cy="35667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Низкая СРВ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7033042" y="1617252"/>
            <a:ext cx="2060954" cy="34850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Упрощенный порядок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 flipV="1">
            <a:off x="1467133" y="4011708"/>
            <a:ext cx="0" cy="35393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V="1">
            <a:off x="3635896" y="4126950"/>
            <a:ext cx="0" cy="35393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V="1">
            <a:off x="5650869" y="4060153"/>
            <a:ext cx="0" cy="35393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2" name="Скругленный прямоугольник 61"/>
          <p:cNvSpPr/>
          <p:nvPr/>
        </p:nvSpPr>
        <p:spPr>
          <a:xfrm>
            <a:off x="1409374" y="4590002"/>
            <a:ext cx="4241495" cy="33068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Публичные консультации 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6770079" y="4404465"/>
            <a:ext cx="2345767" cy="436556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Публичные консультации не проводятся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6732678" y="5110437"/>
            <a:ext cx="2345767" cy="698891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Направление проекта НПА и сводного отчета в уполномоченный орган для подготовки заключения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6834322" y="6078747"/>
            <a:ext cx="1878223" cy="51383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Подготовка заключения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8-конечная звезда 65"/>
          <p:cNvSpPr/>
          <p:nvPr/>
        </p:nvSpPr>
        <p:spPr>
          <a:xfrm>
            <a:off x="8335122" y="5796623"/>
            <a:ext cx="805309" cy="569396"/>
          </a:xfrm>
          <a:prstGeom prst="star8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р.д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7" name="Стрелка вправо 66"/>
          <p:cNvSpPr/>
          <p:nvPr/>
        </p:nvSpPr>
        <p:spPr>
          <a:xfrm rot="5400000">
            <a:off x="7809798" y="4096407"/>
            <a:ext cx="292209" cy="337541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Стрелка вправо 68"/>
          <p:cNvSpPr/>
          <p:nvPr/>
        </p:nvSpPr>
        <p:spPr>
          <a:xfrm rot="5400000">
            <a:off x="7844627" y="4806960"/>
            <a:ext cx="269419" cy="337541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Стрелка вправо 69"/>
          <p:cNvSpPr/>
          <p:nvPr/>
        </p:nvSpPr>
        <p:spPr>
          <a:xfrm rot="5400000">
            <a:off x="7870330" y="5771075"/>
            <a:ext cx="286444" cy="337541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1520831" y="5084253"/>
            <a:ext cx="4144189" cy="23471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Подготовка свода предложений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1506680" y="5457502"/>
            <a:ext cx="4144189" cy="253808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Доработка сводного отчета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1520830" y="5849842"/>
            <a:ext cx="4144189" cy="48505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Направление проекта НПА, сводного отчета, свода предложений в уполномоченный орган для подготовки заключения 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8-конечная звезда 73"/>
          <p:cNvSpPr/>
          <p:nvPr/>
        </p:nvSpPr>
        <p:spPr>
          <a:xfrm>
            <a:off x="903753" y="4197717"/>
            <a:ext cx="1011242" cy="792091"/>
          </a:xfrm>
          <a:prstGeom prst="star8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20-30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р.д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8-конечная звезда 74"/>
          <p:cNvSpPr/>
          <p:nvPr/>
        </p:nvSpPr>
        <p:spPr>
          <a:xfrm>
            <a:off x="3160227" y="3960525"/>
            <a:ext cx="914400" cy="776438"/>
          </a:xfrm>
          <a:prstGeom prst="star8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10-20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р.д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8" name="8-конечная звезда 77"/>
          <p:cNvSpPr/>
          <p:nvPr/>
        </p:nvSpPr>
        <p:spPr>
          <a:xfrm>
            <a:off x="5251357" y="4257940"/>
            <a:ext cx="914400" cy="875591"/>
          </a:xfrm>
          <a:prstGeom prst="star8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5-10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р.д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2678315" y="6487270"/>
            <a:ext cx="1878223" cy="3306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Подготовка заключения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8-конечная звезда 79"/>
          <p:cNvSpPr/>
          <p:nvPr/>
        </p:nvSpPr>
        <p:spPr>
          <a:xfrm>
            <a:off x="4314111" y="6252176"/>
            <a:ext cx="805309" cy="577761"/>
          </a:xfrm>
          <a:prstGeom prst="star8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р.д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4" name="Стрелка вправо 83"/>
          <p:cNvSpPr/>
          <p:nvPr/>
        </p:nvSpPr>
        <p:spPr>
          <a:xfrm rot="5400000">
            <a:off x="4481874" y="4901035"/>
            <a:ext cx="241701" cy="26504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Стрелка вправо 84"/>
          <p:cNvSpPr/>
          <p:nvPr/>
        </p:nvSpPr>
        <p:spPr>
          <a:xfrm rot="5400000">
            <a:off x="2171022" y="5289372"/>
            <a:ext cx="241701" cy="26504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Стрелка вправо 85"/>
          <p:cNvSpPr/>
          <p:nvPr/>
        </p:nvSpPr>
        <p:spPr>
          <a:xfrm rot="5400000">
            <a:off x="4776710" y="5652455"/>
            <a:ext cx="241701" cy="26504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Стрелка вправо 86"/>
          <p:cNvSpPr/>
          <p:nvPr/>
        </p:nvSpPr>
        <p:spPr>
          <a:xfrm rot="5400000">
            <a:off x="2778587" y="6287192"/>
            <a:ext cx="241701" cy="26504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8" name="Picture 2" descr="D:\Мои документы\10409751_821161071274403_1512518395068684578_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2893"/>
            <a:ext cx="654088" cy="57779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418" y="-1"/>
            <a:ext cx="916541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2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photos_head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" y="4217807"/>
            <a:ext cx="9144000" cy="2717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761592" y="122738"/>
            <a:ext cx="7632848" cy="433778"/>
          </a:xfrm>
          <a:prstGeom prst="rect">
            <a:avLst/>
          </a:prstGeom>
          <a:solidFill>
            <a:srgbClr val="79BEED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Суть публичных консультаций</a:t>
            </a:r>
            <a:endParaRPr lang="ru-RU" sz="1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6" descr="герб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114902"/>
            <a:ext cx="522952" cy="50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Мои документы\10409751_821161071274403_1512518395068684578_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" y="57005"/>
            <a:ext cx="677552" cy="57779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9934" y="4149080"/>
            <a:ext cx="2365458" cy="25922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52" y="871308"/>
            <a:ext cx="2520280" cy="21717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818" y="4293096"/>
            <a:ext cx="2487590" cy="25137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8429" y="2700285"/>
            <a:ext cx="2525798" cy="18666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120520" y="4653136"/>
            <a:ext cx="33236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возможность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бизнеса сказать разработчикам,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      к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каким последствиям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  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      может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привести то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или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иное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решение</a:t>
            </a:r>
            <a:endParaRPr lang="ru-RU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75855" y="938764"/>
            <a:ext cx="31683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прямого диалога власти и бизнеса при принятии регуляторных решений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2824" y="840190"/>
            <a:ext cx="2533650" cy="224342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10870" y="3168445"/>
            <a:ext cx="1009650" cy="92392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9512" y="3387064"/>
            <a:ext cx="1552575" cy="56197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96548" y="3151458"/>
            <a:ext cx="1847850" cy="933450"/>
          </a:xfrm>
          <a:prstGeom prst="rect">
            <a:avLst/>
          </a:prstGeom>
        </p:spPr>
      </p:pic>
      <p:pic>
        <p:nvPicPr>
          <p:cNvPr id="28" name="Picture 5" descr="d:\Мои документы\Рабочий стол\logo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646892" y="5926104"/>
            <a:ext cx="1333500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0" descr="http://www.bishelp.ru/upload/iblock/a01/flagi250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535435" y="6024078"/>
            <a:ext cx="117815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172854" y="3204562"/>
            <a:ext cx="60325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195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photos_header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" y="4581129"/>
            <a:ext cx="914400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755576" y="114902"/>
            <a:ext cx="7632848" cy="433778"/>
          </a:xfrm>
          <a:prstGeom prst="rect">
            <a:avLst/>
          </a:prstGeom>
          <a:solidFill>
            <a:srgbClr val="79BEED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Формы проведения публичных консультаций</a:t>
            </a:r>
            <a:endParaRPr lang="ru-RU" sz="1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6" descr="герб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114902"/>
            <a:ext cx="522952" cy="50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Мои документы\10409751_821161071274403_1512518395068684578_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" y="57005"/>
            <a:ext cx="677552" cy="57779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 descr="http://www.bishelp.ru/upload/iblock/a01/flagi25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49851" y="2176818"/>
            <a:ext cx="1008113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 descr="d:\Мои документы\Рабочий стол\logo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87825" y="1640173"/>
            <a:ext cx="1009842" cy="1129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d:\Мои документы\Рабочий стол\АСК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69832" y="794997"/>
            <a:ext cx="1368152" cy="124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866" y="657097"/>
            <a:ext cx="1296144" cy="1008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657481" y="649051"/>
            <a:ext cx="855679" cy="111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0" descr="F:\Презентация_ЕЭК, 5-06-13\yazilimhizmetimiz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501" y="4581129"/>
            <a:ext cx="3108499" cy="239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505" y="755512"/>
            <a:ext cx="3960439" cy="266295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1155" y="4381879"/>
            <a:ext cx="3412734" cy="2247900"/>
          </a:xfrm>
          <a:prstGeom prst="rect">
            <a:avLst/>
          </a:prstGeom>
        </p:spPr>
      </p:pic>
      <p:graphicFrame>
        <p:nvGraphicFramePr>
          <p:cNvPr id="24" name="Схема 23"/>
          <p:cNvGraphicFramePr/>
          <p:nvPr>
            <p:extLst>
              <p:ext uri="{D42A27DB-BD31-4B8C-83A1-F6EECF244321}">
                <p14:modId xmlns:p14="http://schemas.microsoft.com/office/powerpoint/2010/main" val="975200037"/>
              </p:ext>
            </p:extLst>
          </p:nvPr>
        </p:nvGraphicFramePr>
        <p:xfrm>
          <a:off x="0" y="881117"/>
          <a:ext cx="9137984" cy="5976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18" name="Рисунок 1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15444" y="2224443"/>
            <a:ext cx="1009650" cy="9239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71813" y="1692498"/>
            <a:ext cx="1552575" cy="5619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" y="0"/>
            <a:ext cx="9144000" cy="688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691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photos_head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3744"/>
            <a:ext cx="914400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83568" y="114902"/>
            <a:ext cx="7848872" cy="433778"/>
          </a:xfrm>
          <a:prstGeom prst="rect">
            <a:avLst/>
          </a:prstGeom>
          <a:solidFill>
            <a:srgbClr val="79BEED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Подготовка заключения об ОРВ</a:t>
            </a:r>
            <a:endParaRPr lang="ru-RU" sz="1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6" descr="герб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114902"/>
            <a:ext cx="522952" cy="50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Мои документы\10409751_821161071274403_1512518395068684578_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991"/>
            <a:ext cx="667030" cy="57779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2286000" y="24133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 </a:t>
            </a:r>
            <a:endParaRPr lang="ru-RU" dirty="0"/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834163437"/>
              </p:ext>
            </p:extLst>
          </p:nvPr>
        </p:nvGraphicFramePr>
        <p:xfrm>
          <a:off x="6016" y="620688"/>
          <a:ext cx="9144001" cy="6336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60" y="1935719"/>
            <a:ext cx="2102251" cy="2712241"/>
          </a:xfrm>
          <a:prstGeom prst="rect">
            <a:avLst/>
          </a:prstGeom>
        </p:spPr>
      </p:pic>
      <p:sp>
        <p:nvSpPr>
          <p:cNvPr id="13" name="Стрелка вправо 12"/>
          <p:cNvSpPr/>
          <p:nvPr/>
        </p:nvSpPr>
        <p:spPr>
          <a:xfrm>
            <a:off x="2123728" y="2136088"/>
            <a:ext cx="1000418" cy="596805"/>
          </a:xfrm>
          <a:prstGeom prst="right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1853054" y="999613"/>
            <a:ext cx="1087546" cy="864098"/>
          </a:xfrm>
          <a:prstGeom prst="wedgeRoundRectCallout">
            <a:avLst>
              <a:gd name="adj1" fmla="val -35268"/>
              <a:gd name="adj2" fmla="val 69748"/>
              <a:gd name="adj3" fmla="val 16667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!</a:t>
            </a:r>
            <a:endParaRPr lang="ru-RU" sz="7200" b="1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6674" y="1248431"/>
            <a:ext cx="1740757" cy="64807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Уполномоченный орган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5" y="617"/>
            <a:ext cx="9137985" cy="685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5511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photos_head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3744"/>
            <a:ext cx="914400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83568" y="114902"/>
            <a:ext cx="7776864" cy="433778"/>
          </a:xfrm>
          <a:prstGeom prst="rect">
            <a:avLst/>
          </a:prstGeom>
          <a:solidFill>
            <a:srgbClr val="79BEED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процедуры на региональном портале</a:t>
            </a:r>
            <a:endParaRPr lang="ru-RU" sz="1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6" descr="герб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114902"/>
            <a:ext cx="522952" cy="50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Мои документы\10409751_821161071274403_1512518395068684578_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991"/>
            <a:ext cx="667030" cy="57779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2286000" y="24133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 </a:t>
            </a:r>
            <a:endParaRPr lang="ru-RU" dirty="0"/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384076854"/>
              </p:ext>
            </p:extLst>
          </p:nvPr>
        </p:nvGraphicFramePr>
        <p:xfrm>
          <a:off x="6016" y="1169621"/>
          <a:ext cx="9144001" cy="5688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0" y="619923"/>
            <a:ext cx="6012160" cy="57682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Регистрация регулирующего органа. Личный кабинет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Шаг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1: Портал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 по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адресу </a:t>
            </a:r>
            <a:r>
              <a:rPr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regulation.kamgov.ru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1" name="Стрелка вправо 10"/>
          <p:cNvSpPr/>
          <p:nvPr/>
        </p:nvSpPr>
        <p:spPr>
          <a:xfrm>
            <a:off x="6300192" y="4725144"/>
            <a:ext cx="978408" cy="484632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525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1633</TotalTime>
  <Words>1164</Words>
  <Application>Microsoft Office PowerPoint</Application>
  <PresentationFormat>Экран (4:3)</PresentationFormat>
  <Paragraphs>228</Paragraphs>
  <Slides>29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Calibri</vt:lpstr>
      <vt:lpstr>Georgia</vt:lpstr>
      <vt:lpstr>Times New Roman</vt:lpstr>
      <vt:lpstr>Trebuchet MS</vt:lpstr>
      <vt:lpstr>Wingdings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Лапицкая Виктория Валерьевна</dc:creator>
  <cp:lastModifiedBy>Лапицкая Виктория Валерьевна</cp:lastModifiedBy>
  <cp:revision>145</cp:revision>
  <cp:lastPrinted>2016-10-29T00:25:09Z</cp:lastPrinted>
  <dcterms:created xsi:type="dcterms:W3CDTF">2015-08-17T22:25:18Z</dcterms:created>
  <dcterms:modified xsi:type="dcterms:W3CDTF">2016-10-29T02:10:05Z</dcterms:modified>
</cp:coreProperties>
</file>