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92" r:id="rId2"/>
  </p:sldIdLst>
  <p:sldSz cx="9144000" cy="5143500" type="screen16x9"/>
  <p:notesSz cx="9939338" cy="6807200"/>
  <p:embeddedFontLst>
    <p:embeddedFont>
      <p:font typeface="Arial Narrow" panose="020B0606020202030204" pitchFamily="34" charset="0"/>
      <p:regular r:id="rId5"/>
      <p:bold r:id="rId6"/>
      <p:italic r:id="rId7"/>
      <p:boldItalic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libri Light" panose="020F0302020204030204" pitchFamily="34" charset="0"/>
      <p:regular r:id="rId13"/>
      <p:italic r:id="rId14"/>
    </p:embeddedFont>
    <p:embeddedFont>
      <p:font typeface="Myriad Pro Cond" panose="020B0506030403020204" charset="0"/>
      <p:regular r:id="rId15"/>
      <p:bold r:id="rId16"/>
      <p:italic r:id="rId17"/>
      <p:boldItalic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  <a:srgbClr val="000066"/>
    <a:srgbClr val="003399"/>
    <a:srgbClr val="0036A2"/>
    <a:srgbClr val="00589A"/>
    <a:srgbClr val="FF4B4B"/>
    <a:srgbClr val="7E6000"/>
    <a:srgbClr val="CDFFE4"/>
    <a:srgbClr val="D5E3FF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016" autoAdjust="0"/>
  </p:normalViewPr>
  <p:slideViewPr>
    <p:cSldViewPr>
      <p:cViewPr varScale="1">
        <p:scale>
          <a:sx n="96" d="100"/>
          <a:sy n="96" d="100"/>
        </p:scale>
        <p:origin x="66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font" Target="fonts/font14.fntdata"/><Relationship Id="rId3" Type="http://schemas.openxmlformats.org/officeDocument/2006/relationships/notesMaster" Target="notesMasters/notesMaster1.xml"/><Relationship Id="rId21" Type="http://schemas.openxmlformats.org/officeDocument/2006/relationships/theme" Target="theme/theme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</c:strCache>
            </c:strRef>
          </c:tx>
          <c:dPt>
            <c:idx val="0"/>
            <c:bubble3D val="0"/>
            <c:spPr>
              <a:solidFill>
                <a:srgbClr val="002060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402-40D9-BFCC-098F782EB908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B402-40D9-BFCC-098F782EB908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402-40D9-BFCC-098F782EB908}"/>
              </c:ext>
            </c:extLst>
          </c:dPt>
          <c:dPt>
            <c:idx val="3"/>
            <c:bubble3D val="0"/>
            <c:spPr>
              <a:solidFill>
                <a:srgbClr val="7030A0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402-40D9-BFCC-098F782EB908}"/>
              </c:ext>
            </c:extLst>
          </c:dPt>
          <c:dPt>
            <c:idx val="4"/>
            <c:bubble3D val="0"/>
            <c:spPr>
              <a:solidFill>
                <a:srgbClr val="FF4B4B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B402-40D9-BFCC-098F782EB908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402-40D9-BFCC-098F782EB908}"/>
              </c:ext>
            </c:extLst>
          </c:dPt>
          <c:dPt>
            <c:idx val="6"/>
            <c:bubble3D val="0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5452-4438-9AB1-5816BADE4DC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lnSpc>
                      <a:spcPts val="1000"/>
                    </a:lnSpc>
                    <a:defRPr sz="1000" b="0" i="0" u="none" strike="noStrike" kern="1000" baseline="0">
                      <a:solidFill>
                        <a:srgbClr val="7E6000"/>
                      </a:solidFill>
                      <a:latin typeface="Myriad Pro Cond" panose="020B0506030403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B402-40D9-BFCC-098F782EB908}"/>
                </c:ext>
              </c:extLst>
            </c:dLbl>
            <c:dLbl>
              <c:idx val="5"/>
              <c:layout>
                <c:manualLayout>
                  <c:x val="3.7930432003727009E-3"/>
                  <c:y val="1.668598584121840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6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lnSpc>
                      <a:spcPts val="1000"/>
                    </a:lnSpc>
                    <a:defRPr sz="1000" b="0" i="0" u="none" strike="noStrike" kern="1000" baseline="0">
                      <a:solidFill>
                        <a:schemeClr val="lt1"/>
                      </a:solidFill>
                      <a:latin typeface="Myriad Pro Cond" panose="020B0506030403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402-40D9-BFCC-098F782EB9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lnSpc>
                    <a:spcPts val="1000"/>
                  </a:lnSpc>
                  <a:defRPr sz="1000" b="0" i="0" u="none" strike="noStrike" kern="1000" baseline="0">
                    <a:solidFill>
                      <a:schemeClr val="lt1"/>
                    </a:solidFill>
                    <a:latin typeface="Myriad Pro Cond" panose="020B0506030403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Инвестиции</c:v>
                </c:pt>
                <c:pt idx="1">
                  <c:v>ЖКХ</c:v>
                </c:pt>
                <c:pt idx="2">
                  <c:v>Сельское хозяйство</c:v>
                </c:pt>
                <c:pt idx="3">
                  <c:v>Рыбная отрасль</c:v>
                </c:pt>
                <c:pt idx="4">
                  <c:v>Туризм</c:v>
                </c:pt>
                <c:pt idx="5">
                  <c:v>Горнорудная</c:v>
                </c:pt>
                <c:pt idx="6">
                  <c:v>Отходы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101</c:v>
                </c:pt>
                <c:pt idx="1">
                  <c:v>28</c:v>
                </c:pt>
                <c:pt idx="2">
                  <c:v>106</c:v>
                </c:pt>
                <c:pt idx="3">
                  <c:v>60</c:v>
                </c:pt>
                <c:pt idx="4">
                  <c:v>23</c:v>
                </c:pt>
                <c:pt idx="5">
                  <c:v>65</c:v>
                </c:pt>
                <c:pt idx="6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02-40D9-BFCC-098F782EB9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48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bubble3D val="0"/>
            <c:spPr>
              <a:solidFill>
                <a:srgbClr val="002060">
                  <a:alpha val="50000"/>
                </a:srgbClr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FDD-44BA-858E-15A5F3E2464F}"/>
              </c:ext>
            </c:extLst>
          </c:dPt>
          <c:dPt>
            <c:idx val="1"/>
            <c:bubble3D val="0"/>
            <c:spPr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952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4FDD-44BA-858E-15A5F3E2464F}"/>
              </c:ext>
            </c:extLst>
          </c:dPt>
          <c:dPt>
            <c:idx val="2"/>
            <c:bubble3D val="0"/>
            <c:spPr>
              <a:pattFill prst="pct5">
                <a:fgClr>
                  <a:srgbClr val="00B0F0"/>
                </a:fgClr>
                <a:bgClr>
                  <a:schemeClr val="bg1"/>
                </a:bgClr>
              </a:patt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FDD-44BA-858E-15A5F3E2464F}"/>
              </c:ext>
            </c:extLst>
          </c:dPt>
          <c:dPt>
            <c:idx val="3"/>
            <c:bubble3D val="0"/>
            <c:spPr>
              <a:solidFill>
                <a:srgbClr val="00B0F0">
                  <a:alpha val="51000"/>
                </a:srgbClr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4FDD-44BA-858E-15A5F3E2464F}"/>
              </c:ext>
            </c:extLst>
          </c:dPt>
          <c:dPt>
            <c:idx val="4"/>
            <c:bubble3D val="0"/>
            <c:spPr>
              <a:solidFill>
                <a:srgbClr val="FFC000">
                  <a:alpha val="50000"/>
                </a:srgbClr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FDD-44BA-858E-15A5F3E2464F}"/>
              </c:ext>
            </c:extLst>
          </c:dPt>
          <c:dPt>
            <c:idx val="5"/>
            <c:bubble3D val="0"/>
            <c:spPr>
              <a:pattFill prst="pct5">
                <a:fgClr>
                  <a:srgbClr val="FFC000"/>
                </a:fgClr>
                <a:bgClr>
                  <a:schemeClr val="bg1"/>
                </a:bgClr>
              </a:patt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4FDD-44BA-858E-15A5F3E2464F}"/>
              </c:ext>
            </c:extLst>
          </c:dPt>
          <c:dPt>
            <c:idx val="6"/>
            <c:bubble3D val="0"/>
            <c:spPr>
              <a:pattFill prst="pct5">
                <a:fgClr>
                  <a:srgbClr val="7030A0"/>
                </a:fgClr>
                <a:bgClr>
                  <a:schemeClr val="bg1"/>
                </a:bgClr>
              </a:patt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FDD-44BA-858E-15A5F3E2464F}"/>
              </c:ext>
            </c:extLst>
          </c:dPt>
          <c:dPt>
            <c:idx val="7"/>
            <c:bubble3D val="0"/>
            <c:spPr>
              <a:solidFill>
                <a:srgbClr val="7030A0">
                  <a:alpha val="51000"/>
                </a:srgbClr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4FDD-44BA-858E-15A5F3E2464F}"/>
              </c:ext>
            </c:extLst>
          </c:dPt>
          <c:dPt>
            <c:idx val="8"/>
            <c:bubble3D val="0"/>
            <c:spPr>
              <a:pattFill prst="pct5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FDD-44BA-858E-15A5F3E2464F}"/>
              </c:ext>
            </c:extLst>
          </c:dPt>
          <c:dPt>
            <c:idx val="9"/>
            <c:bubble3D val="0"/>
            <c:spPr>
              <a:solidFill>
                <a:srgbClr val="FF4B4B">
                  <a:alpha val="51000"/>
                </a:srgbClr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4FDD-44BA-858E-15A5F3E2464F}"/>
              </c:ext>
            </c:extLst>
          </c:dPt>
          <c:dPt>
            <c:idx val="10"/>
            <c:bubble3D val="0"/>
            <c:spPr>
              <a:pattFill prst="pct5">
                <a:fgClr>
                  <a:srgbClr val="00B050"/>
                </a:fgClr>
                <a:bgClr>
                  <a:schemeClr val="bg1"/>
                </a:bgClr>
              </a:patt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FDD-44BA-858E-15A5F3E2464F}"/>
              </c:ext>
            </c:extLst>
          </c:dPt>
          <c:dPt>
            <c:idx val="11"/>
            <c:bubble3D val="0"/>
            <c:spPr>
              <a:solidFill>
                <a:srgbClr val="00B050">
                  <a:alpha val="50000"/>
                </a:srgbClr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4FDD-44BA-858E-15A5F3E2464F}"/>
              </c:ext>
            </c:extLst>
          </c:dPt>
          <c:dPt>
            <c:idx val="12"/>
            <c:bubble3D val="0"/>
            <c:spPr>
              <a:solidFill>
                <a:schemeClr val="accent6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0015-4AA5-857F-6497929DE330}"/>
              </c:ext>
            </c:extLst>
          </c:dPt>
          <c:dPt>
            <c:idx val="13"/>
            <c:bubble3D val="0"/>
            <c:spPr>
              <a:pattFill prst="pct5">
                <a:fgClr>
                  <a:schemeClr val="accent6"/>
                </a:fgClr>
                <a:bgClr>
                  <a:schemeClr val="bg1"/>
                </a:bgClr>
              </a:patt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8-0015-4AA5-857F-6497929DE330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7356D91B-9375-4711-838B-CC673DA069C8}" type="CELLRANGE">
                      <a:rPr lang="ru-RU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4FDD-44BA-858E-15A5F3E2464F}"/>
                </c:ext>
              </c:extLst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1" u="none" strike="noStrike" kern="1200" baseline="0">
                        <a:solidFill>
                          <a:srgbClr val="002060"/>
                        </a:solidFill>
                        <a:latin typeface="Myriad Pro Cond" panose="020B0506030403020204" pitchFamily="34" charset="0"/>
                        <a:ea typeface="+mn-ea"/>
                        <a:cs typeface="+mn-cs"/>
                      </a:defRPr>
                    </a:pPr>
                    <a:fld id="{72FC59B9-870F-4C4F-A292-93F35A961A39}" type="CELLRANGE">
                      <a:rPr lang="ru-RU"/>
                      <a:pPr>
                        <a:defRPr sz="900" b="1" i="1" u="none" strike="noStrike" kern="1200" baseline="0">
                          <a:solidFill>
                            <a:srgbClr val="002060"/>
                          </a:solidFill>
                          <a:latin typeface="Myriad Pro Cond" panose="020B0506030403020204" pitchFamily="34" charset="0"/>
                          <a:ea typeface="+mn-ea"/>
                          <a:cs typeface="+mn-cs"/>
                        </a:defRPr>
                      </a:pPr>
                      <a:t>[ДИАПАЗОН ЯЧЕЕК]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4FDD-44BA-858E-15A5F3E2464F}"/>
                </c:ext>
              </c:extLst>
            </c:dLbl>
            <c:dLbl>
              <c:idx val="2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1" u="none" strike="noStrike" kern="1200" baseline="0">
                        <a:solidFill>
                          <a:srgbClr val="0070C0"/>
                        </a:solidFill>
                        <a:latin typeface="Myriad Pro Cond" panose="020B0506030403020204" pitchFamily="34" charset="0"/>
                        <a:ea typeface="+mn-ea"/>
                        <a:cs typeface="+mn-cs"/>
                      </a:defRPr>
                    </a:pPr>
                    <a:fld id="{33093ED6-2324-4F4E-A16A-372D1A3F4A87}" type="CELLRANGE">
                      <a:rPr lang="ru-RU"/>
                      <a:pPr>
                        <a:defRPr sz="900" b="1" i="1" u="none" strike="noStrike" kern="1200" baseline="0">
                          <a:solidFill>
                            <a:srgbClr val="0070C0"/>
                          </a:solidFill>
                          <a:latin typeface="Myriad Pro Cond" panose="020B0506030403020204" pitchFamily="34" charset="0"/>
                          <a:ea typeface="+mn-ea"/>
                          <a:cs typeface="+mn-cs"/>
                        </a:defRPr>
                      </a:pPr>
                      <a:t>[ДИАПАЗОН ЯЧЕЕК]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4FDD-44BA-858E-15A5F3E2464F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2EBCC18A-6A9A-44C6-BCC1-B7047EC62B3F}" type="CELLRANGE">
                      <a:rPr lang="ru-RU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4FDD-44BA-858E-15A5F3E2464F}"/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1" u="none" strike="noStrike" kern="1200" baseline="0">
                        <a:solidFill>
                          <a:srgbClr val="7E6000"/>
                        </a:solidFill>
                        <a:latin typeface="Myriad Pro Cond" panose="020B0506030403020204" pitchFamily="34" charset="0"/>
                        <a:ea typeface="+mn-ea"/>
                        <a:cs typeface="+mn-cs"/>
                      </a:defRPr>
                    </a:pPr>
                    <a:fld id="{314E3781-D5FB-474E-9357-1C47F85C29FB}" type="CELLRANGE">
                      <a:rPr lang="ru-RU"/>
                      <a:pPr>
                        <a:defRPr sz="900" b="1" i="1" u="none" strike="noStrike" kern="1200" baseline="0">
                          <a:solidFill>
                            <a:srgbClr val="7E6000"/>
                          </a:solidFill>
                          <a:latin typeface="Myriad Pro Cond" panose="020B0506030403020204" pitchFamily="34" charset="0"/>
                          <a:ea typeface="+mn-ea"/>
                          <a:cs typeface="+mn-cs"/>
                        </a:defRPr>
                      </a:pPr>
                      <a:t>[ДИАПАЗОН ЯЧЕЕК]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4FDD-44BA-858E-15A5F3E2464F}"/>
                </c:ext>
              </c:extLst>
            </c:dLbl>
            <c:dLbl>
              <c:idx val="5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1" u="none" strike="noStrike" kern="1200" baseline="0">
                        <a:solidFill>
                          <a:srgbClr val="7E6000"/>
                        </a:solidFill>
                        <a:latin typeface="Myriad Pro Cond" panose="020B0506030403020204" pitchFamily="34" charset="0"/>
                        <a:ea typeface="+mn-ea"/>
                        <a:cs typeface="+mn-cs"/>
                      </a:defRPr>
                    </a:pPr>
                    <a:fld id="{0ACEE936-5EA1-4E23-8924-D91419F40D69}" type="CELLRANGE">
                      <a:rPr lang="ru-RU"/>
                      <a:pPr>
                        <a:defRPr sz="900" b="1" i="1" u="none" strike="noStrike" kern="1200" baseline="0">
                          <a:solidFill>
                            <a:srgbClr val="7E6000"/>
                          </a:solidFill>
                          <a:latin typeface="Myriad Pro Cond" panose="020B0506030403020204" pitchFamily="34" charset="0"/>
                          <a:ea typeface="+mn-ea"/>
                          <a:cs typeface="+mn-cs"/>
                        </a:defRPr>
                      </a:pPr>
                      <a:t>[ДИАПАЗОН ЯЧЕЕК]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4FDD-44BA-858E-15A5F3E2464F}"/>
                </c:ext>
              </c:extLst>
            </c:dLbl>
            <c:dLbl>
              <c:idx val="6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1" u="none" strike="noStrike" kern="1200" baseline="0">
                        <a:solidFill>
                          <a:srgbClr val="7030A0"/>
                        </a:solidFill>
                        <a:latin typeface="Myriad Pro Cond" panose="020B0506030403020204" pitchFamily="34" charset="0"/>
                        <a:ea typeface="+mn-ea"/>
                        <a:cs typeface="+mn-cs"/>
                      </a:defRPr>
                    </a:pPr>
                    <a:fld id="{DA3493E4-760F-4F4B-81AD-32B4D79B75BE}" type="CELLRANGE">
                      <a:rPr lang="ru-RU"/>
                      <a:pPr>
                        <a:defRPr sz="900" b="1" i="1" u="none" strike="noStrike" kern="1200" baseline="0">
                          <a:solidFill>
                            <a:srgbClr val="7030A0"/>
                          </a:solidFill>
                          <a:latin typeface="Myriad Pro Cond" panose="020B0506030403020204" pitchFamily="34" charset="0"/>
                          <a:ea typeface="+mn-ea"/>
                          <a:cs typeface="+mn-cs"/>
                        </a:defRPr>
                      </a:pPr>
                      <a:t>[ДИАПАЗОН ЯЧЕЕК]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4FDD-44BA-858E-15A5F3E2464F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011C58B0-7311-4960-AD23-E8FDB54C4A10}" type="CELLRANGE">
                      <a:rPr lang="ru-RU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4FDD-44BA-858E-15A5F3E2464F}"/>
                </c:ext>
              </c:extLst>
            </c:dLbl>
            <c:dLbl>
              <c:idx val="8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1" u="none" strike="noStrike" kern="1200" baseline="0">
                        <a:solidFill>
                          <a:srgbClr val="FF4B4B"/>
                        </a:solidFill>
                        <a:latin typeface="Myriad Pro Cond" panose="020B0506030403020204" pitchFamily="34" charset="0"/>
                        <a:ea typeface="+mn-ea"/>
                        <a:cs typeface="+mn-cs"/>
                      </a:defRPr>
                    </a:pPr>
                    <a:fld id="{C75C8C08-787A-4664-8EE3-4B4B6D112D16}" type="CELLRANGE">
                      <a:rPr lang="ru-RU"/>
                      <a:pPr>
                        <a:defRPr sz="900" b="1" i="1" u="none" strike="noStrike" kern="1200" baseline="0">
                          <a:solidFill>
                            <a:srgbClr val="FF4B4B"/>
                          </a:solidFill>
                          <a:latin typeface="Myriad Pro Cond" panose="020B0506030403020204" pitchFamily="34" charset="0"/>
                          <a:ea typeface="+mn-ea"/>
                          <a:cs typeface="+mn-cs"/>
                        </a:defRPr>
                      </a:pPr>
                      <a:t>[ДИАПАЗОН ЯЧЕЕК]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4FDD-44BA-858E-15A5F3E2464F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98A827DA-9C65-496B-9979-96AE817E0D17}" type="CELLRANGE">
                      <a:rPr lang="ru-RU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4FDD-44BA-858E-15A5F3E2464F}"/>
                </c:ext>
              </c:extLst>
            </c:dLbl>
            <c:dLbl>
              <c:idx val="1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1" u="none" strike="noStrike" kern="1200" baseline="0">
                        <a:solidFill>
                          <a:srgbClr val="00B050"/>
                        </a:solidFill>
                        <a:latin typeface="Myriad Pro Cond" panose="020B0506030403020204" pitchFamily="34" charset="0"/>
                        <a:ea typeface="+mn-ea"/>
                        <a:cs typeface="+mn-cs"/>
                      </a:defRPr>
                    </a:pPr>
                    <a:fld id="{C4A3E51F-88FB-49B9-87C0-6CEB1632C7E2}" type="CELLRANGE">
                      <a:rPr lang="ru-RU"/>
                      <a:pPr>
                        <a:defRPr sz="900" b="1" i="1" u="none" strike="noStrike" kern="1200" baseline="0">
                          <a:solidFill>
                            <a:srgbClr val="00B050"/>
                          </a:solidFill>
                          <a:latin typeface="Myriad Pro Cond" panose="020B0506030403020204" pitchFamily="34" charset="0"/>
                          <a:ea typeface="+mn-ea"/>
                          <a:cs typeface="+mn-cs"/>
                        </a:defRPr>
                      </a:pPr>
                      <a:t>[ДИАПАЗОН ЯЧЕЕК]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4FDD-44BA-858E-15A5F3E2464F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fld id="{1ED3AE83-2D97-4960-9569-F469B2F527A6}" type="CELLRANGE">
                      <a:rPr lang="ru-RU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4FDD-44BA-858E-15A5F3E2464F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9-0015-4AA5-857F-6497929DE330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8-0015-4AA5-857F-6497929DE3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</c:ext>
            </c:extLst>
          </c:dLbls>
          <c:cat>
            <c:strRef>
              <c:f>Лист1!$A$2:$A$15</c:f>
              <c:strCache>
                <c:ptCount val="14"/>
                <c:pt idx="0">
                  <c:v>Власть</c:v>
                </c:pt>
                <c:pt idx="1">
                  <c:v>Бизнес</c:v>
                </c:pt>
                <c:pt idx="2">
                  <c:v>Власть</c:v>
                </c:pt>
                <c:pt idx="3">
                  <c:v>Бизнес</c:v>
                </c:pt>
                <c:pt idx="4">
                  <c:v>Бизнес</c:v>
                </c:pt>
                <c:pt idx="5">
                  <c:v>Власть</c:v>
                </c:pt>
                <c:pt idx="6">
                  <c:v>Власть</c:v>
                </c:pt>
                <c:pt idx="7">
                  <c:v>Бизнес</c:v>
                </c:pt>
                <c:pt idx="8">
                  <c:v>Власть</c:v>
                </c:pt>
                <c:pt idx="9">
                  <c:v>Бизнес</c:v>
                </c:pt>
                <c:pt idx="10">
                  <c:v>Бизнес</c:v>
                </c:pt>
                <c:pt idx="11">
                  <c:v>Власть</c:v>
                </c:pt>
                <c:pt idx="12">
                  <c:v>Бизнес</c:v>
                </c:pt>
                <c:pt idx="13">
                  <c:v>Власть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38</c:v>
                </c:pt>
                <c:pt idx="1">
                  <c:v>63</c:v>
                </c:pt>
                <c:pt idx="2">
                  <c:v>17</c:v>
                </c:pt>
                <c:pt idx="3">
                  <c:v>11</c:v>
                </c:pt>
                <c:pt idx="4">
                  <c:v>81</c:v>
                </c:pt>
                <c:pt idx="5">
                  <c:v>25</c:v>
                </c:pt>
                <c:pt idx="6">
                  <c:v>11</c:v>
                </c:pt>
                <c:pt idx="7">
                  <c:v>49</c:v>
                </c:pt>
                <c:pt idx="8">
                  <c:v>12</c:v>
                </c:pt>
                <c:pt idx="9">
                  <c:v>11</c:v>
                </c:pt>
                <c:pt idx="10">
                  <c:v>24</c:v>
                </c:pt>
                <c:pt idx="11">
                  <c:v>41</c:v>
                </c:pt>
                <c:pt idx="12">
                  <c:v>15</c:v>
                </c:pt>
                <c:pt idx="13">
                  <c:v>10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Лист1!$B$2:$B$13</c15:f>
                <c15:dlblRangeCache>
                  <c:ptCount val="12"/>
                  <c:pt idx="0">
                    <c:v>38</c:v>
                  </c:pt>
                  <c:pt idx="1">
                    <c:v>63</c:v>
                  </c:pt>
                  <c:pt idx="2">
                    <c:v>17</c:v>
                  </c:pt>
                  <c:pt idx="3">
                    <c:v>11</c:v>
                  </c:pt>
                  <c:pt idx="4">
                    <c:v>81</c:v>
                  </c:pt>
                  <c:pt idx="5">
                    <c:v>25</c:v>
                  </c:pt>
                  <c:pt idx="6">
                    <c:v>11</c:v>
                  </c:pt>
                  <c:pt idx="7">
                    <c:v>49</c:v>
                  </c:pt>
                  <c:pt idx="8">
                    <c:v>12</c:v>
                  </c:pt>
                  <c:pt idx="9">
                    <c:v>11</c:v>
                  </c:pt>
                  <c:pt idx="10">
                    <c:v>24</c:v>
                  </c:pt>
                  <c:pt idx="11">
                    <c:v>41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0-4FDD-44BA-858E-15A5F3E246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7047" cy="341543"/>
          </a:xfrm>
          <a:prstGeom prst="rect">
            <a:avLst/>
          </a:prstGeom>
        </p:spPr>
        <p:txBody>
          <a:bodyPr vert="horz" lIns="92219" tIns="46110" rIns="92219" bIns="4611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9992" y="0"/>
            <a:ext cx="4307047" cy="341543"/>
          </a:xfrm>
          <a:prstGeom prst="rect">
            <a:avLst/>
          </a:prstGeom>
        </p:spPr>
        <p:txBody>
          <a:bodyPr vert="horz" lIns="92219" tIns="46110" rIns="92219" bIns="46110" rtlCol="0"/>
          <a:lstStyle>
            <a:lvl1pPr algn="r">
              <a:defRPr sz="1200"/>
            </a:lvl1pPr>
          </a:lstStyle>
          <a:p>
            <a:fld id="{F170536B-B004-4F2B-BC10-E9F9CE9863EE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6465660"/>
            <a:ext cx="4307047" cy="341542"/>
          </a:xfrm>
          <a:prstGeom prst="rect">
            <a:avLst/>
          </a:prstGeom>
        </p:spPr>
        <p:txBody>
          <a:bodyPr vert="horz" lIns="92219" tIns="46110" rIns="92219" bIns="461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9992" y="6465660"/>
            <a:ext cx="4307047" cy="341542"/>
          </a:xfrm>
          <a:prstGeom prst="rect">
            <a:avLst/>
          </a:prstGeom>
        </p:spPr>
        <p:txBody>
          <a:bodyPr vert="horz" lIns="92219" tIns="46110" rIns="92219" bIns="46110" rtlCol="0" anchor="b"/>
          <a:lstStyle>
            <a:lvl1pPr algn="r">
              <a:defRPr sz="1200"/>
            </a:lvl1pPr>
          </a:lstStyle>
          <a:p>
            <a:fld id="{DA723169-BC42-493D-A013-B2BDA35374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518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2701925" y="511175"/>
            <a:ext cx="4535488" cy="2552700"/>
          </a:xfrm>
          <a:prstGeom prst="rect">
            <a:avLst/>
          </a:prstGeom>
        </p:spPr>
        <p:txBody>
          <a:bodyPr lIns="92219" tIns="46110" rIns="92219" bIns="46110"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1325247" y="3233421"/>
            <a:ext cx="7288849" cy="3063240"/>
          </a:xfrm>
          <a:prstGeom prst="rect">
            <a:avLst/>
          </a:prstGeom>
        </p:spPr>
        <p:txBody>
          <a:bodyPr lIns="92219" tIns="46110" rIns="92219" bIns="4611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374715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229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89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235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929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455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336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274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46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84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386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4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897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86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араллелограмм 46"/>
          <p:cNvSpPr/>
          <p:nvPr/>
        </p:nvSpPr>
        <p:spPr>
          <a:xfrm>
            <a:off x="0" y="4675063"/>
            <a:ext cx="9145812" cy="468437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32" name="Параллелограмм 31"/>
          <p:cNvSpPr/>
          <p:nvPr/>
        </p:nvSpPr>
        <p:spPr>
          <a:xfrm>
            <a:off x="1822348" y="330"/>
            <a:ext cx="2332235" cy="462198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0243" y="46599"/>
            <a:ext cx="1430048" cy="369330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hangingPunct="0"/>
            <a:endParaRPr lang="ru-RU">
              <a:solidFill>
                <a:srgbClr val="000000"/>
              </a:solidFill>
              <a:sym typeface="Calibri"/>
            </a:endParaRPr>
          </a:p>
        </p:txBody>
      </p:sp>
      <p:sp>
        <p:nvSpPr>
          <p:cNvPr id="35" name="Параллелограмм 34"/>
          <p:cNvSpPr/>
          <p:nvPr/>
        </p:nvSpPr>
        <p:spPr>
          <a:xfrm>
            <a:off x="1861794" y="330"/>
            <a:ext cx="2332235" cy="462198"/>
          </a:xfrm>
          <a:prstGeom prst="parallelogram">
            <a:avLst/>
          </a:prstGeom>
          <a:solidFill>
            <a:srgbClr val="00589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38" name="Параллелограмм 37"/>
          <p:cNvSpPr/>
          <p:nvPr/>
        </p:nvSpPr>
        <p:spPr>
          <a:xfrm>
            <a:off x="1980907" y="330"/>
            <a:ext cx="2332235" cy="462198"/>
          </a:xfrm>
          <a:prstGeom prst="parallelogram">
            <a:avLst/>
          </a:prstGeom>
          <a:solidFill>
            <a:srgbClr val="0070C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39" name="Параллелограмм 38"/>
          <p:cNvSpPr/>
          <p:nvPr/>
        </p:nvSpPr>
        <p:spPr>
          <a:xfrm>
            <a:off x="2078899" y="330"/>
            <a:ext cx="2332235" cy="462198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40" name="Параллелограмм 39"/>
          <p:cNvSpPr/>
          <p:nvPr/>
        </p:nvSpPr>
        <p:spPr>
          <a:xfrm>
            <a:off x="3691234" y="-6567"/>
            <a:ext cx="5158060" cy="468437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41" name="ТУРИЗМ"/>
          <p:cNvSpPr txBox="1"/>
          <p:nvPr/>
        </p:nvSpPr>
        <p:spPr>
          <a:xfrm>
            <a:off x="2369507" y="81174"/>
            <a:ext cx="4582343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1400" i="1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ПРОВЕДЕНИЕ СТРАТЕГИЧЕСКИХ СЕССИЙ В КАМЧАТСКОМ КРАЕ В 2018 ГОДУ</a:t>
            </a:r>
            <a:endParaRPr lang="ru-RU" sz="1400" i="1" dirty="0">
              <a:solidFill>
                <a:schemeClr val="tx1"/>
              </a:solidFill>
              <a:latin typeface="Myriad Pro Cond" panose="020B0506030403020204" pitchFamily="34" charset="0"/>
            </a:endParaRPr>
          </a:p>
        </p:txBody>
      </p:sp>
      <p:sp>
        <p:nvSpPr>
          <p:cNvPr id="42" name="Параллелограмм 41"/>
          <p:cNvSpPr/>
          <p:nvPr/>
        </p:nvSpPr>
        <p:spPr>
          <a:xfrm>
            <a:off x="8748464" y="-6409"/>
            <a:ext cx="278235" cy="465251"/>
          </a:xfrm>
          <a:prstGeom prst="parallelogram">
            <a:avLst>
              <a:gd name="adj" fmla="val 25526"/>
            </a:avLst>
          </a:prstGeom>
          <a:solidFill>
            <a:srgbClr val="F1F1F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43" name="Параллелограмм 42"/>
          <p:cNvSpPr/>
          <p:nvPr/>
        </p:nvSpPr>
        <p:spPr>
          <a:xfrm>
            <a:off x="8876152" y="-6673"/>
            <a:ext cx="269660" cy="465516"/>
          </a:xfrm>
          <a:prstGeom prst="parallelogram">
            <a:avLst>
              <a:gd name="adj" fmla="val 0"/>
            </a:avLst>
          </a:prstGeom>
          <a:solidFill>
            <a:srgbClr val="F1F1F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grpSp>
        <p:nvGrpSpPr>
          <p:cNvPr id="4" name="Group"/>
          <p:cNvGrpSpPr/>
          <p:nvPr/>
        </p:nvGrpSpPr>
        <p:grpSpPr>
          <a:xfrm>
            <a:off x="3717078" y="4789893"/>
            <a:ext cx="1734587" cy="223514"/>
            <a:chOff x="-6675" y="0"/>
            <a:chExt cx="1734586" cy="223513"/>
          </a:xfrm>
        </p:grpSpPr>
        <p:sp>
          <p:nvSpPr>
            <p:cNvPr id="49" name="Rounded Rectangle"/>
            <p:cNvSpPr/>
            <p:nvPr/>
          </p:nvSpPr>
          <p:spPr>
            <a:xfrm>
              <a:off x="109878" y="0"/>
              <a:ext cx="1458449" cy="223513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ln w="9524">
                    <a:solidFill>
                      <a:srgbClr val="DE0000"/>
                    </a:solidFill>
                  </a:ln>
                  <a:noFill/>
                </a:defRPr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50" name="INVESTKAMCHATKA.RU"/>
            <p:cNvSpPr txBox="1"/>
            <p:nvPr/>
          </p:nvSpPr>
          <p:spPr>
            <a:xfrm>
              <a:off x="-6675" y="26565"/>
              <a:ext cx="1734586" cy="184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500" b="1" spc="200">
                  <a:solidFill>
                    <a:srgbClr val="FE6B5C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r>
                <a:rPr sz="600" dirty="0">
                  <a:solidFill>
                    <a:schemeClr val="tx1"/>
                  </a:solidFill>
                </a:rPr>
                <a:t>INVESTKAMCHATKA.RU</a:t>
              </a:r>
            </a:p>
          </p:txBody>
        </p:sp>
      </p:grpSp>
      <p:sp>
        <p:nvSpPr>
          <p:cNvPr id="30" name="ТУРИЗМ"/>
          <p:cNvSpPr txBox="1"/>
          <p:nvPr/>
        </p:nvSpPr>
        <p:spPr>
          <a:xfrm>
            <a:off x="625711" y="97321"/>
            <a:ext cx="1272141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900" b="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ИНВЕСТИЦИОННЫЙ СОВЕТ</a:t>
            </a:r>
            <a:endParaRPr lang="ru-RU" sz="900" b="0" dirty="0">
              <a:solidFill>
                <a:schemeClr val="tx1"/>
              </a:solidFill>
              <a:latin typeface="Myriad Pro Cond" panose="020B0506030403020204" pitchFamily="34" charset="0"/>
            </a:endParaRPr>
          </a:p>
        </p:txBody>
      </p:sp>
      <p:sp>
        <p:nvSpPr>
          <p:cNvPr id="31" name="ТУРИЗМ"/>
          <p:cNvSpPr txBox="1"/>
          <p:nvPr/>
        </p:nvSpPr>
        <p:spPr>
          <a:xfrm>
            <a:off x="625711" y="214662"/>
            <a:ext cx="1054133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900" b="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В КАМЧАТСКОМ КРАЕ</a:t>
            </a:r>
            <a:endParaRPr lang="ru-RU" sz="900" b="0" dirty="0">
              <a:solidFill>
                <a:schemeClr val="tx1"/>
              </a:solidFill>
              <a:latin typeface="Myriad Pro Cond" panose="020B0506030403020204" pitchFamily="34" charset="0"/>
            </a:endParaRPr>
          </a:p>
        </p:txBody>
      </p:sp>
      <p:sp>
        <p:nvSpPr>
          <p:cNvPr id="28" name="ТУРИЗМ"/>
          <p:cNvSpPr txBox="1"/>
          <p:nvPr/>
        </p:nvSpPr>
        <p:spPr>
          <a:xfrm>
            <a:off x="4587561" y="694766"/>
            <a:ext cx="419344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6000" dirty="0">
                <a:solidFill>
                  <a:srgbClr val="FF4B4B"/>
                </a:solidFill>
                <a:latin typeface="Myriad Pro Cond" panose="020B0506030403020204" pitchFamily="34" charset="0"/>
              </a:rPr>
              <a:t>7</a:t>
            </a:r>
          </a:p>
        </p:txBody>
      </p:sp>
      <p:sp>
        <p:nvSpPr>
          <p:cNvPr id="29" name="ТУРИЗМ"/>
          <p:cNvSpPr txBox="1"/>
          <p:nvPr/>
        </p:nvSpPr>
        <p:spPr>
          <a:xfrm>
            <a:off x="5084386" y="857507"/>
            <a:ext cx="1554270" cy="669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50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стратегических</a:t>
            </a:r>
            <a:b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сессий проведено</a:t>
            </a:r>
            <a:b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в 2018 году</a:t>
            </a:r>
            <a:endParaRPr lang="ru-RU" sz="1400" b="0" dirty="0">
              <a:solidFill>
                <a:srgbClr val="002060"/>
              </a:solidFill>
              <a:latin typeface="Myriad Pro Cond" panose="020B0506030403020204" pitchFamily="34" charset="0"/>
            </a:endParaRPr>
          </a:p>
        </p:txBody>
      </p:sp>
      <p:sp>
        <p:nvSpPr>
          <p:cNvPr id="33" name="ТУРИЗМ"/>
          <p:cNvSpPr txBox="1"/>
          <p:nvPr/>
        </p:nvSpPr>
        <p:spPr>
          <a:xfrm>
            <a:off x="4337493" y="1574253"/>
            <a:ext cx="669412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6000" spc="-300" dirty="0" smtClean="0">
                <a:solidFill>
                  <a:srgbClr val="FF4B4B"/>
                </a:solidFill>
                <a:latin typeface="Myriad Pro Cond" panose="020B0506030403020204" pitchFamily="34" charset="0"/>
              </a:rPr>
              <a:t>10</a:t>
            </a:r>
            <a:endParaRPr lang="ru-RU" sz="6000" spc="-300" dirty="0">
              <a:solidFill>
                <a:srgbClr val="FF4B4B"/>
              </a:solidFill>
              <a:latin typeface="Myriad Pro Cond" panose="020B0506030403020204" pitchFamily="34" charset="0"/>
            </a:endParaRPr>
          </a:p>
        </p:txBody>
      </p:sp>
      <p:sp>
        <p:nvSpPr>
          <p:cNvPr id="37" name="ТУРИЗМ"/>
          <p:cNvSpPr txBox="1"/>
          <p:nvPr/>
        </p:nvSpPr>
        <p:spPr>
          <a:xfrm>
            <a:off x="5162098" y="1747377"/>
            <a:ext cx="1418190" cy="669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50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общих</a:t>
            </a:r>
          </a:p>
          <a:p>
            <a:pPr>
              <a:lnSpc>
                <a:spcPts val="150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направлений</a:t>
            </a:r>
          </a:p>
          <a:p>
            <a:pPr>
              <a:lnSpc>
                <a:spcPts val="150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рассмотрено</a:t>
            </a:r>
            <a:endParaRPr lang="ru-RU" sz="1400" b="0" dirty="0">
              <a:solidFill>
                <a:srgbClr val="002060"/>
              </a:solidFill>
              <a:latin typeface="Myriad Pro Cond" panose="020B0506030403020204" pitchFamily="34" charset="0"/>
            </a:endParaRPr>
          </a:p>
        </p:txBody>
      </p:sp>
      <p:sp>
        <p:nvSpPr>
          <p:cNvPr id="46" name="ТУРИЗМ"/>
          <p:cNvSpPr txBox="1"/>
          <p:nvPr/>
        </p:nvSpPr>
        <p:spPr>
          <a:xfrm>
            <a:off x="4645147" y="2459330"/>
            <a:ext cx="380871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6000" spc="-300" dirty="0" smtClean="0">
                <a:solidFill>
                  <a:srgbClr val="FF4B4B"/>
                </a:solidFill>
                <a:latin typeface="Myriad Pro Cond" panose="020B0506030403020204" pitchFamily="34" charset="0"/>
              </a:rPr>
              <a:t>5</a:t>
            </a:r>
            <a:endParaRPr lang="ru-RU" sz="6000" spc="-300" dirty="0">
              <a:solidFill>
                <a:srgbClr val="FF4B4B"/>
              </a:solidFill>
              <a:latin typeface="Myriad Pro Cond" panose="020B0506030403020204" pitchFamily="34" charset="0"/>
            </a:endParaRPr>
          </a:p>
        </p:txBody>
      </p:sp>
      <p:sp>
        <p:nvSpPr>
          <p:cNvPr id="51" name="ТУРИЗМ"/>
          <p:cNvSpPr txBox="1"/>
          <p:nvPr/>
        </p:nvSpPr>
        <p:spPr>
          <a:xfrm>
            <a:off x="5187471" y="2603198"/>
            <a:ext cx="1554270" cy="669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50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направлений</a:t>
            </a:r>
          </a:p>
          <a:p>
            <a:pPr>
              <a:lnSpc>
                <a:spcPts val="150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Национального рейтинга</a:t>
            </a:r>
          </a:p>
          <a:p>
            <a:pPr>
              <a:lnSpc>
                <a:spcPts val="150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рассмотрено</a:t>
            </a:r>
            <a:endParaRPr lang="ru-RU" sz="1400" b="0" dirty="0">
              <a:solidFill>
                <a:srgbClr val="002060"/>
              </a:solidFill>
              <a:latin typeface="Myriad Pro Cond" panose="020B0506030403020204" pitchFamily="34" charset="0"/>
            </a:endParaRPr>
          </a:p>
        </p:txBody>
      </p:sp>
      <p:sp>
        <p:nvSpPr>
          <p:cNvPr id="60" name="ТУРИЗМ"/>
          <p:cNvSpPr txBox="1"/>
          <p:nvPr/>
        </p:nvSpPr>
        <p:spPr>
          <a:xfrm>
            <a:off x="4055361" y="3321794"/>
            <a:ext cx="957953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6000" spc="-300" dirty="0" smtClean="0">
                <a:solidFill>
                  <a:srgbClr val="FF4B4B"/>
                </a:solidFill>
                <a:latin typeface="Myriad Pro Cond" panose="020B0506030403020204" pitchFamily="34" charset="0"/>
              </a:rPr>
              <a:t>408</a:t>
            </a:r>
            <a:endParaRPr lang="ru-RU" sz="6000" spc="-300" dirty="0">
              <a:solidFill>
                <a:srgbClr val="FF4B4B"/>
              </a:solidFill>
              <a:latin typeface="Myriad Pro Cond" panose="020B0506030403020204" pitchFamily="34" charset="0"/>
            </a:endParaRPr>
          </a:p>
        </p:txBody>
      </p:sp>
      <p:sp>
        <p:nvSpPr>
          <p:cNvPr id="61" name="ТУРИЗМ"/>
          <p:cNvSpPr txBox="1"/>
          <p:nvPr/>
        </p:nvSpPr>
        <p:spPr>
          <a:xfrm>
            <a:off x="5245316" y="3465204"/>
            <a:ext cx="1066957" cy="669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50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человек</a:t>
            </a:r>
            <a:b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приняли</a:t>
            </a:r>
            <a:r>
              <a:rPr lang="ru-RU" sz="1400" b="0" dirty="0">
                <a:solidFill>
                  <a:srgbClr val="002060"/>
                </a:solidFill>
                <a:latin typeface="Myriad Pro Cond" panose="020B0506030403020204" pitchFamily="34" charset="0"/>
              </a:rPr>
              <a:t> </a:t>
            </a: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участие</a:t>
            </a:r>
          </a:p>
          <a:p>
            <a:pPr>
              <a:lnSpc>
                <a:spcPts val="150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в сессиях</a:t>
            </a:r>
          </a:p>
        </p:txBody>
      </p:sp>
      <p:sp>
        <p:nvSpPr>
          <p:cNvPr id="62" name="ТУРИЗМ"/>
          <p:cNvSpPr txBox="1"/>
          <p:nvPr/>
        </p:nvSpPr>
        <p:spPr>
          <a:xfrm>
            <a:off x="6830310" y="666414"/>
            <a:ext cx="419344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6000" dirty="0" smtClean="0">
                <a:ln w="12700">
                  <a:solidFill>
                    <a:srgbClr val="FF4B4B"/>
                  </a:solidFill>
                </a:ln>
                <a:solidFill>
                  <a:schemeClr val="bg1"/>
                </a:solidFill>
                <a:latin typeface="Myriad Pro Cond" panose="020B0506030403020204" pitchFamily="34" charset="0"/>
              </a:rPr>
              <a:t>5</a:t>
            </a:r>
            <a:endParaRPr lang="ru-RU" sz="6000" dirty="0">
              <a:ln w="12700">
                <a:solidFill>
                  <a:srgbClr val="FF4B4B"/>
                </a:solidFill>
              </a:ln>
              <a:solidFill>
                <a:schemeClr val="bg1"/>
              </a:solidFill>
              <a:latin typeface="Myriad Pro Cond" panose="020B0506030403020204" pitchFamily="34" charset="0"/>
            </a:endParaRPr>
          </a:p>
        </p:txBody>
      </p:sp>
      <p:sp>
        <p:nvSpPr>
          <p:cNvPr id="63" name="ТУРИЗМ"/>
          <p:cNvSpPr txBox="1"/>
          <p:nvPr/>
        </p:nvSpPr>
        <p:spPr>
          <a:xfrm>
            <a:off x="7268767" y="857507"/>
            <a:ext cx="1078178" cy="669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50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ИОГВ не провели</a:t>
            </a:r>
          </a:p>
          <a:p>
            <a:pPr>
              <a:lnSpc>
                <a:spcPts val="1500"/>
              </a:lnSpc>
            </a:pPr>
            <a:r>
              <a:rPr lang="ru-RU" sz="1400" b="0" dirty="0" err="1" smtClean="0">
                <a:solidFill>
                  <a:srgbClr val="002060"/>
                </a:solidFill>
                <a:latin typeface="Myriad Pro Cond" panose="020B0506030403020204" pitchFamily="34" charset="0"/>
              </a:rPr>
              <a:t>стратсессии</a:t>
            </a:r>
            <a:r>
              <a:rPr lang="ru-RU" sz="1400" b="0" dirty="0">
                <a:solidFill>
                  <a:srgbClr val="002060"/>
                </a:solidFill>
                <a:latin typeface="Myriad Pro Cond" panose="020B0506030403020204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Myriad Pro Cond" panose="020B0506030403020204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в 2018 году</a:t>
            </a:r>
            <a:endParaRPr lang="ru-RU" sz="1400" b="0" dirty="0">
              <a:solidFill>
                <a:srgbClr val="002060"/>
              </a:solidFill>
              <a:latin typeface="Myriad Pro Cond" panose="020B0506030403020204" pitchFamily="34" charset="0"/>
            </a:endParaRPr>
          </a:p>
        </p:txBody>
      </p:sp>
      <p:sp>
        <p:nvSpPr>
          <p:cNvPr id="69" name="ТУРИЗМ"/>
          <p:cNvSpPr txBox="1"/>
          <p:nvPr/>
        </p:nvSpPr>
        <p:spPr>
          <a:xfrm>
            <a:off x="6852628" y="1598016"/>
            <a:ext cx="1967844" cy="1502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000"/>
              </a:lnSpc>
            </a:pPr>
            <a:r>
              <a:rPr lang="ru-RU" sz="1200" b="0" dirty="0" smtClean="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</a:rPr>
              <a:t>– Минстрой Камчатского края</a:t>
            </a:r>
          </a:p>
          <a:p>
            <a:pPr>
              <a:lnSpc>
                <a:spcPts val="1000"/>
              </a:lnSpc>
            </a:pPr>
            <a:endParaRPr lang="ru-RU" sz="1200" b="0" dirty="0" smtClean="0">
              <a:solidFill>
                <a:schemeClr val="bg1">
                  <a:lumMod val="50000"/>
                </a:schemeClr>
              </a:solidFill>
              <a:latin typeface="Myriad Pro Cond" panose="020B0506030403020204" pitchFamily="34" charset="0"/>
            </a:endParaRPr>
          </a:p>
          <a:p>
            <a:pPr>
              <a:lnSpc>
                <a:spcPts val="1000"/>
              </a:lnSpc>
            </a:pPr>
            <a:r>
              <a:rPr lang="ru-RU" sz="1200" b="0" dirty="0" smtClean="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</a:rPr>
              <a:t>– Минздрав Камчатского края</a:t>
            </a:r>
          </a:p>
          <a:p>
            <a:pPr>
              <a:lnSpc>
                <a:spcPts val="1000"/>
              </a:lnSpc>
            </a:pPr>
            <a:endParaRPr lang="ru-RU" sz="1200" b="0" dirty="0" smtClean="0">
              <a:solidFill>
                <a:schemeClr val="bg1">
                  <a:lumMod val="50000"/>
                </a:schemeClr>
              </a:solidFill>
              <a:latin typeface="Myriad Pro Cond" panose="020B0506030403020204" pitchFamily="34" charset="0"/>
            </a:endParaRPr>
          </a:p>
          <a:p>
            <a:pPr>
              <a:lnSpc>
                <a:spcPts val="1000"/>
              </a:lnSpc>
            </a:pPr>
            <a:r>
              <a:rPr lang="ru-RU" sz="1200" b="0" dirty="0" smtClean="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</a:rPr>
              <a:t>– Минобразования Камчатского края</a:t>
            </a:r>
          </a:p>
          <a:p>
            <a:pPr>
              <a:lnSpc>
                <a:spcPts val="1000"/>
              </a:lnSpc>
            </a:pPr>
            <a:endParaRPr lang="ru-RU" sz="1200" b="0" dirty="0" smtClean="0">
              <a:solidFill>
                <a:schemeClr val="bg1">
                  <a:lumMod val="50000"/>
                </a:schemeClr>
              </a:solidFill>
              <a:latin typeface="Myriad Pro Cond" panose="020B0506030403020204" pitchFamily="34" charset="0"/>
            </a:endParaRPr>
          </a:p>
          <a:p>
            <a:pPr>
              <a:lnSpc>
                <a:spcPts val="1000"/>
              </a:lnSpc>
            </a:pPr>
            <a:r>
              <a:rPr lang="ru-RU" sz="1200" b="0" dirty="0" smtClean="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</a:rPr>
              <a:t>– Минтранс Камчатского края</a:t>
            </a:r>
          </a:p>
          <a:p>
            <a:pPr>
              <a:lnSpc>
                <a:spcPts val="1000"/>
              </a:lnSpc>
            </a:pPr>
            <a:endParaRPr lang="ru-RU" sz="1200" b="0" dirty="0" smtClean="0">
              <a:solidFill>
                <a:schemeClr val="bg1">
                  <a:lumMod val="50000"/>
                </a:schemeClr>
              </a:solidFill>
              <a:latin typeface="Myriad Pro Cond" panose="020B0506030403020204" pitchFamily="34" charset="0"/>
            </a:endParaRPr>
          </a:p>
          <a:p>
            <a:pPr>
              <a:lnSpc>
                <a:spcPts val="1000"/>
              </a:lnSpc>
            </a:pPr>
            <a:r>
              <a:rPr lang="ru-RU" sz="1200" b="0" dirty="0" smtClean="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</a:rPr>
              <a:t>– Агентство по занятости населения</a:t>
            </a:r>
            <a:br>
              <a:rPr lang="ru-RU" sz="1200" b="0" dirty="0" smtClean="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</a:rPr>
            </a:br>
            <a:r>
              <a:rPr lang="ru-RU" sz="1200" b="0" dirty="0" smtClean="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</a:rPr>
              <a:t>    и миграционной политике</a:t>
            </a:r>
            <a:br>
              <a:rPr lang="ru-RU" sz="1200" b="0" dirty="0" smtClean="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</a:rPr>
            </a:br>
            <a:r>
              <a:rPr lang="ru-RU" sz="1200" b="0" dirty="0" smtClean="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</a:rPr>
              <a:t>    Камчатского края</a:t>
            </a:r>
          </a:p>
        </p:txBody>
      </p:sp>
      <p:sp>
        <p:nvSpPr>
          <p:cNvPr id="5" name="Овал 4"/>
          <p:cNvSpPr/>
          <p:nvPr/>
        </p:nvSpPr>
        <p:spPr>
          <a:xfrm>
            <a:off x="1042893" y="4093234"/>
            <a:ext cx="207386" cy="207386"/>
          </a:xfrm>
          <a:prstGeom prst="ellipse">
            <a:avLst/>
          </a:prstGeom>
          <a:solidFill>
            <a:srgbClr val="FFC000">
              <a:alpha val="50000"/>
            </a:srgb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0" name="Овал 69"/>
          <p:cNvSpPr/>
          <p:nvPr/>
        </p:nvSpPr>
        <p:spPr>
          <a:xfrm>
            <a:off x="1042893" y="4375315"/>
            <a:ext cx="207386" cy="207386"/>
          </a:xfrm>
          <a:prstGeom prst="ellipse">
            <a:avLst/>
          </a:prstGeom>
          <a:pattFill prst="pct10">
            <a:fgClr>
              <a:srgbClr val="002060"/>
            </a:fgClr>
            <a:bgClr>
              <a:schemeClr val="bg1"/>
            </a:bgClr>
          </a:patt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1" name="ТУРИЗМ"/>
          <p:cNvSpPr txBox="1"/>
          <p:nvPr/>
        </p:nvSpPr>
        <p:spPr>
          <a:xfrm>
            <a:off x="1291114" y="4109843"/>
            <a:ext cx="1679304" cy="224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000"/>
              </a:lnSpc>
            </a:pPr>
            <a:r>
              <a:rPr lang="ru-RU" sz="1050" b="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– участники-представители бизнеса</a:t>
            </a:r>
          </a:p>
        </p:txBody>
      </p:sp>
      <p:sp>
        <p:nvSpPr>
          <p:cNvPr id="72" name="ТУРИЗМ"/>
          <p:cNvSpPr txBox="1"/>
          <p:nvPr/>
        </p:nvSpPr>
        <p:spPr>
          <a:xfrm>
            <a:off x="1291114" y="4380106"/>
            <a:ext cx="2001508" cy="224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000"/>
              </a:lnSpc>
            </a:pPr>
            <a:r>
              <a:rPr lang="ru-RU" sz="1050" b="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– участники-представители органов власти</a:t>
            </a:r>
          </a:p>
        </p:txBody>
      </p:sp>
      <p:sp>
        <p:nvSpPr>
          <p:cNvPr id="52" name="ТУРИЗМ"/>
          <p:cNvSpPr txBox="1"/>
          <p:nvPr/>
        </p:nvSpPr>
        <p:spPr>
          <a:xfrm>
            <a:off x="4502207" y="4205026"/>
            <a:ext cx="1898916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en-US" sz="1200" i="1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~</a:t>
            </a:r>
            <a:r>
              <a:rPr lang="ru-RU" sz="1200" i="1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60%</a:t>
            </a:r>
            <a:r>
              <a:rPr lang="en-US" sz="1200" i="1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 – </a:t>
            </a:r>
            <a:r>
              <a:rPr lang="ru-RU" sz="1200" i="1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представители бизнеса</a:t>
            </a:r>
            <a:endParaRPr lang="ru-RU" sz="1200" i="1" dirty="0">
              <a:solidFill>
                <a:srgbClr val="002060"/>
              </a:solidFill>
              <a:latin typeface="Myriad Pro Cond" panose="020B0506030403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-73682" y="691687"/>
            <a:ext cx="4486261" cy="3479233"/>
            <a:chOff x="-73682" y="691687"/>
            <a:chExt cx="4486261" cy="3479233"/>
          </a:xfrm>
        </p:grpSpPr>
        <p:grpSp>
          <p:nvGrpSpPr>
            <p:cNvPr id="8" name="Группа 1"/>
            <p:cNvGrpSpPr/>
            <p:nvPr/>
          </p:nvGrpSpPr>
          <p:grpSpPr>
            <a:xfrm>
              <a:off x="-73682" y="691687"/>
              <a:ext cx="4486261" cy="3479233"/>
              <a:chOff x="668567" y="982612"/>
              <a:chExt cx="4486261" cy="3479233"/>
            </a:xfrm>
          </p:grpSpPr>
          <p:graphicFrame>
            <p:nvGraphicFramePr>
              <p:cNvPr id="6" name="Диаграмма 5"/>
              <p:cNvGraphicFramePr/>
              <p:nvPr>
                <p:extLst>
                  <p:ext uri="{D42A27DB-BD31-4B8C-83A1-F6EECF244321}">
                    <p14:modId xmlns:p14="http://schemas.microsoft.com/office/powerpoint/2010/main" val="803541462"/>
                  </p:ext>
                </p:extLst>
              </p:nvPr>
            </p:nvGraphicFramePr>
            <p:xfrm>
              <a:off x="1236136" y="1203598"/>
              <a:ext cx="3348235" cy="304447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21" name="Диаграмма 20"/>
              <p:cNvGraphicFramePr/>
              <p:nvPr>
                <p:extLst>
                  <p:ext uri="{D42A27DB-BD31-4B8C-83A1-F6EECF244321}">
                    <p14:modId xmlns:p14="http://schemas.microsoft.com/office/powerpoint/2010/main" val="174919303"/>
                  </p:ext>
                </p:extLst>
              </p:nvPr>
            </p:nvGraphicFramePr>
            <p:xfrm>
              <a:off x="668567" y="982612"/>
              <a:ext cx="4486261" cy="347923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87" t="3808" r="4082" b="23001"/>
            <a:stretch/>
          </p:blipFill>
          <p:spPr>
            <a:xfrm>
              <a:off x="1716638" y="1947388"/>
              <a:ext cx="916099" cy="916099"/>
            </a:xfrm>
            <a:prstGeom prst="ellipse">
              <a:avLst/>
            </a:prstGeom>
          </p:spPr>
        </p:pic>
        <p:sp>
          <p:nvSpPr>
            <p:cNvPr id="53" name="ТУРИЗМ"/>
            <p:cNvSpPr txBox="1"/>
            <p:nvPr/>
          </p:nvSpPr>
          <p:spPr>
            <a:xfrm>
              <a:off x="1721942" y="1066256"/>
              <a:ext cx="191717" cy="2308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3200" b="1"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r>
                <a:rPr lang="ru-RU" sz="900" i="1" dirty="0" smtClean="0">
                  <a:solidFill>
                    <a:schemeClr val="bg1"/>
                  </a:solidFill>
                  <a:latin typeface="Myriad Pro Cond" panose="020B0506030403020204" pitchFamily="34" charset="0"/>
                </a:rPr>
                <a:t>15</a:t>
              </a:r>
              <a:endParaRPr lang="ru-RU" sz="900" i="1" dirty="0">
                <a:solidFill>
                  <a:schemeClr val="bg1"/>
                </a:solidFill>
                <a:latin typeface="Myriad Pro Cond" panose="020B0506030403020204" pitchFamily="34" charset="0"/>
              </a:endParaRPr>
            </a:p>
          </p:txBody>
        </p:sp>
        <p:sp>
          <p:nvSpPr>
            <p:cNvPr id="54" name="ТУРИЗМ"/>
            <p:cNvSpPr txBox="1"/>
            <p:nvPr/>
          </p:nvSpPr>
          <p:spPr>
            <a:xfrm>
              <a:off x="1969627" y="1024767"/>
              <a:ext cx="191717" cy="2308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3200" b="1"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r>
                <a:rPr lang="ru-RU" sz="900" i="1" dirty="0" smtClean="0">
                  <a:solidFill>
                    <a:schemeClr val="accent6">
                      <a:lumMod val="75000"/>
                    </a:schemeClr>
                  </a:solidFill>
                  <a:latin typeface="Myriad Pro Cond" panose="020B0506030403020204" pitchFamily="34" charset="0"/>
                </a:rPr>
                <a:t>10</a:t>
              </a:r>
              <a:endParaRPr lang="ru-RU" sz="900" i="1" dirty="0">
                <a:solidFill>
                  <a:schemeClr val="accent6">
                    <a:lumMod val="75000"/>
                  </a:schemeClr>
                </a:solidFill>
                <a:latin typeface="Myriad Pro Cond" panose="020B0506030403020204" pitchFamily="34" charset="0"/>
              </a:endParaRPr>
            </a:p>
          </p:txBody>
        </p:sp>
      </p:grpSp>
      <p:pic>
        <p:nvPicPr>
          <p:cNvPr id="55" name="image2.png" descr="image2.png"/>
          <p:cNvPicPr>
            <a:picLocks noChangeAspect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>
          <a:xfrm>
            <a:off x="285720" y="142858"/>
            <a:ext cx="285752" cy="30958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27217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5964</TotalTime>
  <Words>71</Words>
  <Application>Microsoft Office PowerPoint</Application>
  <PresentationFormat>Экран (16:9)</PresentationFormat>
  <Paragraphs>36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 Narrow</vt:lpstr>
      <vt:lpstr>Calibri</vt:lpstr>
      <vt:lpstr>Arial</vt:lpstr>
      <vt:lpstr>Calibri Light</vt:lpstr>
      <vt:lpstr>Myriad Pro Cond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Балясный Марк Владимирович</dc:creator>
  <cp:lastModifiedBy>Кафтайлова Ирина Владимировна</cp:lastModifiedBy>
  <cp:revision>261</cp:revision>
  <cp:lastPrinted>2019-01-20T23:01:20Z</cp:lastPrinted>
  <dcterms:modified xsi:type="dcterms:W3CDTF">2019-01-21T05:27:34Z</dcterms:modified>
</cp:coreProperties>
</file>