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96" r:id="rId2"/>
    <p:sldId id="294" r:id="rId3"/>
    <p:sldId id="293" r:id="rId4"/>
  </p:sldIdLst>
  <p:sldSz cx="9144000" cy="5143500" type="screen16x9"/>
  <p:notesSz cx="9939338" cy="6807200"/>
  <p:embeddedFontLst>
    <p:embeddedFont>
      <p:font typeface="Calibri Light" panose="020F0302020204030204" pitchFamily="34" charset="0"/>
      <p:regular r:id="rId7"/>
      <p:italic r:id="rId8"/>
    </p:embeddedFont>
    <p:embeddedFont>
      <p:font typeface="Myriad Pro Cond" panose="020B0506030403020204" charset="0"/>
      <p:regular r:id="rId9"/>
      <p:bold r:id="rId10"/>
      <p:italic r:id="rId11"/>
      <p:boldItalic r:id="rId12"/>
    </p:embeddedFont>
    <p:embeddedFont>
      <p:font typeface="Arial Narrow" panose="020B0606020202030204" pitchFamily="34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  <a:srgbClr val="000066"/>
    <a:srgbClr val="003399"/>
    <a:srgbClr val="0036A2"/>
    <a:srgbClr val="00589A"/>
    <a:srgbClr val="FF4B4B"/>
    <a:srgbClr val="7E6000"/>
    <a:srgbClr val="CDFFE4"/>
    <a:srgbClr val="D5E3FF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016" autoAdjust="0"/>
  </p:normalViewPr>
  <p:slideViewPr>
    <p:cSldViewPr>
      <p:cViewPr varScale="1">
        <p:scale>
          <a:sx n="96" d="100"/>
          <a:sy n="96" d="100"/>
        </p:scale>
        <p:origin x="66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font" Target="fonts/font5.fntdata"/><Relationship Id="rId24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5" Type="http://schemas.openxmlformats.org/officeDocument/2006/relationships/font" Target="fonts/font9.fntdata"/><Relationship Id="rId23" Type="http://schemas.openxmlformats.org/officeDocument/2006/relationships/theme" Target="theme/theme1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F3F8-4BE2-9E63-C6648EE765E0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F8-4BE2-9E63-C6648EE765E0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3F8-4BE2-9E63-C6648EE765E0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F8-4BE2-9E63-C6648EE765E0}"/>
              </c:ext>
            </c:extLst>
          </c:dPt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3F8-4BE2-9E63-C6648EE765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7047" cy="341543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9992" y="0"/>
            <a:ext cx="4307047" cy="341543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r">
              <a:defRPr sz="1200"/>
            </a:lvl1pPr>
          </a:lstStyle>
          <a:p>
            <a:fld id="{F170536B-B004-4F2B-BC10-E9F9CE9863EE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465660"/>
            <a:ext cx="4307047" cy="341542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9992" y="6465660"/>
            <a:ext cx="4307047" cy="341542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r">
              <a:defRPr sz="1200"/>
            </a:lvl1pPr>
          </a:lstStyle>
          <a:p>
            <a:fld id="{DA723169-BC42-493D-A013-B2BDA35374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518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2701925" y="511175"/>
            <a:ext cx="4535488" cy="2552700"/>
          </a:xfrm>
          <a:prstGeom prst="rect">
            <a:avLst/>
          </a:prstGeom>
        </p:spPr>
        <p:txBody>
          <a:bodyPr lIns="92219" tIns="46110" rIns="92219" bIns="46110"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1325247" y="3233421"/>
            <a:ext cx="7288849" cy="3063240"/>
          </a:xfrm>
          <a:prstGeom prst="rect">
            <a:avLst/>
          </a:prstGeom>
        </p:spPr>
        <p:txBody>
          <a:bodyPr lIns="92219" tIns="46110" rIns="92219" bIns="4611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374715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69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69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89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3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929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5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33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274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6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4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386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4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897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C7360-6218-46BA-AB65-7648249FDDCF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6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араллелограмм 44"/>
          <p:cNvSpPr/>
          <p:nvPr/>
        </p:nvSpPr>
        <p:spPr>
          <a:xfrm>
            <a:off x="3500430" y="0"/>
            <a:ext cx="5643570" cy="440767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71" name="Параллелограмм 70"/>
          <p:cNvSpPr/>
          <p:nvPr/>
        </p:nvSpPr>
        <p:spPr>
          <a:xfrm>
            <a:off x="1349388" y="-1651"/>
            <a:ext cx="2339752" cy="462198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0" name="ТУРИЗМ"/>
          <p:cNvSpPr txBox="1"/>
          <p:nvPr/>
        </p:nvSpPr>
        <p:spPr>
          <a:xfrm>
            <a:off x="2857488" y="71420"/>
            <a:ext cx="5672011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2400"/>
              </a:lnSpc>
            </a:pPr>
            <a:r>
              <a:rPr lang="ru-RU" sz="1400" i="1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ПРОВЕДЕНИЕ ОРВ И ЭКСПЕРТИЗЫ  НПА  В 2018 ГОДУ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8880475" y="4768850"/>
            <a:ext cx="263525" cy="269875"/>
          </a:xfrm>
        </p:spPr>
        <p:txBody>
          <a:bodyPr/>
          <a:lstStyle/>
          <a:p>
            <a:fld id="{86CB4B4D-7CA3-9044-876B-883B54F8677D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07" name="ТУРИЗМ"/>
          <p:cNvSpPr txBox="1"/>
          <p:nvPr/>
        </p:nvSpPr>
        <p:spPr>
          <a:xfrm>
            <a:off x="1552651" y="1342701"/>
            <a:ext cx="4509858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Оценка регулирующего воздействия проведена по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81" y="1116520"/>
            <a:ext cx="632155" cy="629521"/>
          </a:xfrm>
          <a:prstGeom prst="rect">
            <a:avLst/>
          </a:prstGeom>
        </p:spPr>
      </p:pic>
      <p:sp>
        <p:nvSpPr>
          <p:cNvPr id="83" name="ТУРИЗМ"/>
          <p:cNvSpPr txBox="1"/>
          <p:nvPr/>
        </p:nvSpPr>
        <p:spPr>
          <a:xfrm>
            <a:off x="6062509" y="1110637"/>
            <a:ext cx="787407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r>
              <a:rPr lang="ru-RU" sz="4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85</a:t>
            </a:r>
            <a:endParaRPr lang="ru-RU" sz="4000" dirty="0">
              <a:solidFill>
                <a:srgbClr val="C0000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84" name="ТУРИЗМ"/>
          <p:cNvSpPr txBox="1"/>
          <p:nvPr/>
        </p:nvSpPr>
        <p:spPr>
          <a:xfrm>
            <a:off x="7212769" y="1287189"/>
            <a:ext cx="144800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проектам актов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86" name="ТУРИЗМ"/>
          <p:cNvSpPr txBox="1"/>
          <p:nvPr/>
        </p:nvSpPr>
        <p:spPr>
          <a:xfrm>
            <a:off x="1552651" y="1900312"/>
            <a:ext cx="787100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2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Более</a:t>
            </a:r>
            <a:endParaRPr lang="ru-RU" sz="2800" dirty="0">
              <a:solidFill>
                <a:srgbClr val="C0000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87" name="ТУРИЗМ"/>
          <p:cNvSpPr txBox="1"/>
          <p:nvPr/>
        </p:nvSpPr>
        <p:spPr>
          <a:xfrm>
            <a:off x="2823267" y="1944271"/>
            <a:ext cx="580189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предложений и замечаний к проектам в рамках публичных консультаций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83" y="1751529"/>
            <a:ext cx="608953" cy="608953"/>
          </a:xfrm>
          <a:prstGeom prst="rect">
            <a:avLst/>
          </a:prstGeom>
        </p:spPr>
      </p:pic>
      <p:sp>
        <p:nvSpPr>
          <p:cNvPr id="88" name="ТУРИЗМ"/>
          <p:cNvSpPr txBox="1"/>
          <p:nvPr/>
        </p:nvSpPr>
        <p:spPr>
          <a:xfrm>
            <a:off x="792478" y="2925413"/>
            <a:ext cx="1904277" cy="677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2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3 действующих НПА </a:t>
            </a:r>
            <a:r>
              <a:rPr lang="ru-RU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подверглись экспертизе</a:t>
            </a:r>
            <a:endParaRPr lang="ru-RU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89" name="ТУРИЗМ"/>
          <p:cNvSpPr txBox="1"/>
          <p:nvPr/>
        </p:nvSpPr>
        <p:spPr>
          <a:xfrm>
            <a:off x="3677565" y="2910101"/>
            <a:ext cx="2046650" cy="677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2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Более 30 </a:t>
            </a:r>
            <a:r>
              <a:rPr lang="ru-RU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предложений и замечаний рассмотрено</a:t>
            </a:r>
            <a:endParaRPr lang="ru-RU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90" name="ТУРИЗМ"/>
          <p:cNvSpPr txBox="1"/>
          <p:nvPr/>
        </p:nvSpPr>
        <p:spPr>
          <a:xfrm>
            <a:off x="1208401" y="814941"/>
            <a:ext cx="672837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ПРОВЕДЕНИЕ ОЦЕНКИ РЕГУЛИРУЮЩЕГО ВОЗДЕЙСТВИЯ В 2018 ГОДУ</a:t>
            </a:r>
            <a:endParaRPr lang="ru-RU" b="1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91" name="ТУРИЗМ"/>
          <p:cNvSpPr txBox="1"/>
          <p:nvPr/>
        </p:nvSpPr>
        <p:spPr>
          <a:xfrm>
            <a:off x="2135433" y="2438677"/>
            <a:ext cx="413454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ПРОВЕДЕНИЕ ЭКСПЕРТИЗЫ НПА В 2018 ГОДУ</a:t>
            </a:r>
            <a:endParaRPr lang="ru-RU" b="1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65" y="2991647"/>
            <a:ext cx="522721" cy="5227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947" y="2981594"/>
            <a:ext cx="542826" cy="542826"/>
          </a:xfrm>
          <a:prstGeom prst="rect">
            <a:avLst/>
          </a:prstGeom>
        </p:spPr>
      </p:pic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2131811252"/>
              </p:ext>
            </p:extLst>
          </p:nvPr>
        </p:nvGraphicFramePr>
        <p:xfrm>
          <a:off x="5839007" y="2802994"/>
          <a:ext cx="1061573" cy="880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1" name="ТУРИЗМ"/>
          <p:cNvSpPr txBox="1"/>
          <p:nvPr/>
        </p:nvSpPr>
        <p:spPr>
          <a:xfrm>
            <a:off x="6847246" y="2929843"/>
            <a:ext cx="2179050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en-US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97% </a:t>
            </a:r>
            <a:r>
              <a:rPr lang="ru-RU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предложений и замечаний учтено</a:t>
            </a:r>
            <a:endParaRPr lang="ru-RU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cxnSp>
        <p:nvCxnSpPr>
          <p:cNvPr id="29" name="Прямая соединительная линия 28"/>
          <p:cNvCxnSpPr>
            <a:endCxn id="91" idx="1"/>
          </p:cNvCxnSpPr>
          <p:nvPr/>
        </p:nvCxnSpPr>
        <p:spPr>
          <a:xfrm flipV="1">
            <a:off x="338161" y="2623343"/>
            <a:ext cx="1797272" cy="179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6322215" y="2623343"/>
            <a:ext cx="2160240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>
            <a:off x="338161" y="999179"/>
            <a:ext cx="1011227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>
            <a:off x="7770218" y="999248"/>
            <a:ext cx="798708" cy="595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145527" y="1854344"/>
            <a:ext cx="5982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100</a:t>
            </a:r>
          </a:p>
        </p:txBody>
      </p:sp>
      <p:sp>
        <p:nvSpPr>
          <p:cNvPr id="118" name="ТУРИЗМ"/>
          <p:cNvSpPr txBox="1"/>
          <p:nvPr/>
        </p:nvSpPr>
        <p:spPr>
          <a:xfrm>
            <a:off x="2132187" y="3881872"/>
            <a:ext cx="413454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МОНИТОРИНГ И АНАЛИЗ ПРОЕКТОВ АКТОВ</a:t>
            </a:r>
            <a:endParaRPr lang="ru-RU" b="1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cxnSp>
        <p:nvCxnSpPr>
          <p:cNvPr id="119" name="Прямая соединительная линия 118"/>
          <p:cNvCxnSpPr/>
          <p:nvPr/>
        </p:nvCxnSpPr>
        <p:spPr>
          <a:xfrm>
            <a:off x="242123" y="4163207"/>
            <a:ext cx="189006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>
            <a:off x="6172704" y="4033013"/>
            <a:ext cx="2356795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ТУРИЗМ"/>
          <p:cNvSpPr txBox="1"/>
          <p:nvPr/>
        </p:nvSpPr>
        <p:spPr>
          <a:xfrm>
            <a:off x="1585588" y="4367757"/>
            <a:ext cx="4684388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20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Направлены позиции в отношении</a:t>
            </a:r>
            <a:endParaRPr lang="ru-RU" sz="20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124" name="ТУРИЗМ"/>
          <p:cNvSpPr txBox="1"/>
          <p:nvPr/>
        </p:nvSpPr>
        <p:spPr>
          <a:xfrm>
            <a:off x="6062509" y="4223192"/>
            <a:ext cx="787407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r>
              <a:rPr lang="ru-RU" sz="4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15</a:t>
            </a:r>
            <a:endParaRPr lang="ru-RU" sz="4000" dirty="0">
              <a:solidFill>
                <a:srgbClr val="C0000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125" name="ТУРИЗМ"/>
          <p:cNvSpPr txBox="1"/>
          <p:nvPr/>
        </p:nvSpPr>
        <p:spPr>
          <a:xfrm>
            <a:off x="7096499" y="4367757"/>
            <a:ext cx="1669316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20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проектов актов</a:t>
            </a:r>
            <a:endParaRPr lang="ru-RU" sz="20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98" y="4213869"/>
            <a:ext cx="712890" cy="569476"/>
          </a:xfrm>
          <a:prstGeom prst="rect">
            <a:avLst/>
          </a:prstGeom>
        </p:spPr>
      </p:pic>
      <p:sp>
        <p:nvSpPr>
          <p:cNvPr id="46" name="ТУРИЗМ"/>
          <p:cNvSpPr txBox="1"/>
          <p:nvPr/>
        </p:nvSpPr>
        <p:spPr>
          <a:xfrm>
            <a:off x="625711" y="97321"/>
            <a:ext cx="127214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ИНВЕСТИЦИОННЫЙ СОВЕТ</a:t>
            </a:r>
            <a:endParaRPr lang="ru-RU" sz="900" b="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sp>
        <p:nvSpPr>
          <p:cNvPr id="47" name="ТУРИЗМ"/>
          <p:cNvSpPr txBox="1"/>
          <p:nvPr/>
        </p:nvSpPr>
        <p:spPr>
          <a:xfrm>
            <a:off x="625711" y="214662"/>
            <a:ext cx="1054133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В КАМЧАТСКОМ КРАЕ</a:t>
            </a:r>
            <a:endParaRPr lang="ru-RU" sz="900" b="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pic>
        <p:nvPicPr>
          <p:cNvPr id="48" name="image2.png" descr="image2.png"/>
          <p:cNvPicPr>
            <a:picLocks noChangeAspect="1"/>
          </p:cNvPicPr>
          <p:nvPr/>
        </p:nvPicPr>
        <p:blipFill>
          <a:blip r:embed="rId9" cstate="print">
            <a:extLst/>
          </a:blip>
          <a:srcRect/>
          <a:stretch>
            <a:fillRect/>
          </a:stretch>
        </p:blipFill>
        <p:spPr>
          <a:xfrm>
            <a:off x="285721" y="142858"/>
            <a:ext cx="285752" cy="30958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20417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8986838" y="4794250"/>
            <a:ext cx="157162" cy="2190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defRPr sz="9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fld id="{86CB4B4D-7CA3-9044-876B-883B54F8677D}" type="slidenum">
              <a:rPr/>
              <a:pPr/>
              <a:t>2</a:t>
            </a:fld>
            <a:endParaRPr dirty="0"/>
          </a:p>
        </p:txBody>
      </p:sp>
      <p:grpSp>
        <p:nvGrpSpPr>
          <p:cNvPr id="2" name="Group"/>
          <p:cNvGrpSpPr/>
          <p:nvPr/>
        </p:nvGrpSpPr>
        <p:grpSpPr>
          <a:xfrm>
            <a:off x="474705" y="154214"/>
            <a:ext cx="311081" cy="345834"/>
            <a:chOff x="-5080217" y="2065516"/>
            <a:chExt cx="733016" cy="837907"/>
          </a:xfrm>
          <a:effectLst/>
        </p:grpSpPr>
        <p:sp>
          <p:nvSpPr>
            <p:cNvPr id="68" name="Rectangle"/>
            <p:cNvSpPr/>
            <p:nvPr/>
          </p:nvSpPr>
          <p:spPr>
            <a:xfrm>
              <a:off x="-5037539" y="2065516"/>
              <a:ext cx="655201" cy="72008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pic>
          <p:nvPicPr>
            <p:cNvPr id="69" name="image2.png" descr="image2.png"/>
            <p:cNvPicPr>
              <a:picLocks noChangeAspect="1"/>
            </p:cNvPicPr>
            <p:nvPr/>
          </p:nvPicPr>
          <p:blipFill>
            <a:blip r:embed="rId2" cstate="print">
              <a:extLst/>
            </a:blip>
            <a:srcRect/>
            <a:stretch>
              <a:fillRect/>
            </a:stretch>
          </p:blipFill>
          <p:spPr>
            <a:xfrm>
              <a:off x="-5080217" y="2109262"/>
              <a:ext cx="733016" cy="7941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0" name="Параллелограмм 69"/>
          <p:cNvSpPr/>
          <p:nvPr/>
        </p:nvSpPr>
        <p:spPr>
          <a:xfrm>
            <a:off x="1231653" y="-1651"/>
            <a:ext cx="2339752" cy="462198"/>
          </a:xfrm>
          <a:prstGeom prst="parallelogram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1" name="Параллелограмм 70"/>
          <p:cNvSpPr/>
          <p:nvPr/>
        </p:nvSpPr>
        <p:spPr>
          <a:xfrm>
            <a:off x="1349388" y="-1651"/>
            <a:ext cx="2339752" cy="462198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0" name="ТУРИЗМ"/>
          <p:cNvSpPr txBox="1"/>
          <p:nvPr/>
        </p:nvSpPr>
        <p:spPr>
          <a:xfrm>
            <a:off x="2285985" y="142858"/>
            <a:ext cx="6572296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1400" i="1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РЕЙТИНГ КАЧЕСТВА ОРВ И ЭКСПЕРТИЗЫ В ОРГАНАХ МЕСТНОГО САМОУПРАВЛЕНИЯ</a:t>
            </a:r>
          </a:p>
        </p:txBody>
      </p:sp>
      <p:sp>
        <p:nvSpPr>
          <p:cNvPr id="30" name="ТУРИЗМ"/>
          <p:cNvSpPr txBox="1"/>
          <p:nvPr/>
        </p:nvSpPr>
        <p:spPr>
          <a:xfrm>
            <a:off x="1241750" y="1145760"/>
            <a:ext cx="357487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Порядок проведения ОРВ муниципальных актов утвержден в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32" name="ТУРИЗМ"/>
          <p:cNvSpPr txBox="1"/>
          <p:nvPr/>
        </p:nvSpPr>
        <p:spPr>
          <a:xfrm>
            <a:off x="5210357" y="1073744"/>
            <a:ext cx="360039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4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7</a:t>
            </a:r>
            <a:endParaRPr lang="ru-RU" sz="4000" dirty="0">
              <a:solidFill>
                <a:srgbClr val="C0000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34" name="ТУРИЗМ"/>
          <p:cNvSpPr txBox="1"/>
          <p:nvPr/>
        </p:nvSpPr>
        <p:spPr>
          <a:xfrm>
            <a:off x="7168696" y="1071552"/>
            <a:ext cx="141341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муниципальных образованиях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35" name="ТУРИЗМ"/>
          <p:cNvSpPr txBox="1"/>
          <p:nvPr/>
        </p:nvSpPr>
        <p:spPr>
          <a:xfrm>
            <a:off x="5099239" y="1877841"/>
            <a:ext cx="593811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4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 3</a:t>
            </a:r>
            <a:endParaRPr lang="ru-RU" sz="4000" dirty="0">
              <a:solidFill>
                <a:srgbClr val="C0000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37" name="ТУРИЗМ"/>
          <p:cNvSpPr txBox="1"/>
          <p:nvPr/>
        </p:nvSpPr>
        <p:spPr>
          <a:xfrm>
            <a:off x="1030313" y="1899917"/>
            <a:ext cx="375600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Наличие заключения об ОРВ для проектов муниципальных актов нормативно закреплено в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303" y="1856646"/>
            <a:ext cx="688120" cy="688120"/>
          </a:xfrm>
          <a:prstGeom prst="rect">
            <a:avLst/>
          </a:prstGeom>
        </p:spPr>
      </p:pic>
      <p:sp>
        <p:nvSpPr>
          <p:cNvPr id="38" name="ТУРИЗМ"/>
          <p:cNvSpPr txBox="1"/>
          <p:nvPr/>
        </p:nvSpPr>
        <p:spPr>
          <a:xfrm>
            <a:off x="7156576" y="1877841"/>
            <a:ext cx="163874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муниципальных образованиях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39" name="ТУРИЗМ"/>
          <p:cNvSpPr txBox="1"/>
          <p:nvPr/>
        </p:nvSpPr>
        <p:spPr>
          <a:xfrm>
            <a:off x="1170833" y="2744111"/>
            <a:ext cx="37167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Процедура урегулирования разногласий, выявленных в ходе ОРВ определена в 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486" y="1083627"/>
            <a:ext cx="688120" cy="6881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071552"/>
            <a:ext cx="525392" cy="5253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73" y="1957400"/>
            <a:ext cx="549064" cy="549064"/>
          </a:xfrm>
          <a:prstGeom prst="rect">
            <a:avLst/>
          </a:prstGeom>
        </p:spPr>
      </p:pic>
      <p:sp>
        <p:nvSpPr>
          <p:cNvPr id="42" name="ТУРИЗМ"/>
          <p:cNvSpPr txBox="1"/>
          <p:nvPr/>
        </p:nvSpPr>
        <p:spPr>
          <a:xfrm>
            <a:off x="5091258" y="2735400"/>
            <a:ext cx="593811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4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 2</a:t>
            </a:r>
            <a:endParaRPr lang="ru-RU" sz="4000" dirty="0">
              <a:solidFill>
                <a:srgbClr val="C0000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43" name="ТУРИЗМ"/>
          <p:cNvSpPr txBox="1"/>
          <p:nvPr/>
        </p:nvSpPr>
        <p:spPr>
          <a:xfrm>
            <a:off x="7188168" y="2735400"/>
            <a:ext cx="148353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муниципальных образованиях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013" y="2725788"/>
            <a:ext cx="688120" cy="68812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0" y="2772301"/>
            <a:ext cx="654462" cy="654462"/>
          </a:xfrm>
          <a:prstGeom prst="rect">
            <a:avLst/>
          </a:prstGeom>
        </p:spPr>
      </p:pic>
      <p:sp>
        <p:nvSpPr>
          <p:cNvPr id="46" name="ТУРИЗМ"/>
          <p:cNvSpPr txBox="1"/>
          <p:nvPr/>
        </p:nvSpPr>
        <p:spPr>
          <a:xfrm>
            <a:off x="964588" y="4019250"/>
            <a:ext cx="109169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r"/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ОРВ проведена в отношении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47" name="ТУРИЗМ"/>
          <p:cNvSpPr txBox="1"/>
          <p:nvPr/>
        </p:nvSpPr>
        <p:spPr>
          <a:xfrm>
            <a:off x="2928926" y="4071948"/>
            <a:ext cx="164675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проектов муниципальных актов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48" name="ТУРИЗМ"/>
          <p:cNvSpPr txBox="1"/>
          <p:nvPr/>
        </p:nvSpPr>
        <p:spPr>
          <a:xfrm>
            <a:off x="2214546" y="4000510"/>
            <a:ext cx="917294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4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 34</a:t>
            </a:r>
            <a:endParaRPr lang="ru-RU" sz="4000" dirty="0">
              <a:solidFill>
                <a:srgbClr val="C0000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49" name="ТУРИЗМ"/>
          <p:cNvSpPr txBox="1"/>
          <p:nvPr/>
        </p:nvSpPr>
        <p:spPr>
          <a:xfrm>
            <a:off x="5303836" y="3964316"/>
            <a:ext cx="762467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4000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 26</a:t>
            </a:r>
            <a:endParaRPr lang="ru-RU" sz="4000" dirty="0">
              <a:solidFill>
                <a:srgbClr val="C0000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50" name="ТУРИЗМ"/>
          <p:cNvSpPr txBox="1"/>
          <p:nvPr/>
        </p:nvSpPr>
        <p:spPr>
          <a:xfrm>
            <a:off x="6066303" y="4019250"/>
            <a:ext cx="250862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1600" dirty="0" smtClean="0">
                <a:solidFill>
                  <a:srgbClr val="002060"/>
                </a:solidFill>
                <a:latin typeface="Myriad Pro Cond" panose="020B0506030403020204" charset="0"/>
                <a:cs typeface="Calibri" panose="020F0502020204030204" pitchFamily="34" charset="0"/>
              </a:rPr>
              <a:t>действующих муниципальных актов подверглись экспертизе</a:t>
            </a:r>
            <a:endParaRPr lang="ru-RU" sz="1600" dirty="0">
              <a:solidFill>
                <a:srgbClr val="00206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80" y="4071948"/>
            <a:ext cx="523356" cy="5211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04" y="4107840"/>
            <a:ext cx="436706" cy="407593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979139" y="3723878"/>
            <a:ext cx="7142088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ТУРИЗМ"/>
          <p:cNvSpPr txBox="1"/>
          <p:nvPr/>
        </p:nvSpPr>
        <p:spPr>
          <a:xfrm>
            <a:off x="2171417" y="3528185"/>
            <a:ext cx="4096939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  <a:latin typeface="Myriad Pro Cond" panose="020B0506030403020204" charset="0"/>
                <a:cs typeface="Calibri" panose="020F0502020204030204" pitchFamily="34" charset="0"/>
              </a:rPr>
              <a:t>ЗА ПЕРИОД С 1 ЯНВАРЯ ПО 1 НОЯБРЯ 2018 ГОДА</a:t>
            </a:r>
            <a:endParaRPr lang="ru-RU" sz="1600" b="1" dirty="0">
              <a:solidFill>
                <a:schemeClr val="bg2">
                  <a:lumMod val="50000"/>
                </a:schemeClr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41" name="ТУРИЗМ"/>
          <p:cNvSpPr txBox="1"/>
          <p:nvPr/>
        </p:nvSpPr>
        <p:spPr>
          <a:xfrm>
            <a:off x="785786" y="142858"/>
            <a:ext cx="127214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ИНВЕСТИЦИОННЫЙ СОВЕТ</a:t>
            </a:r>
            <a:endParaRPr lang="ru-RU" sz="900" b="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sp>
        <p:nvSpPr>
          <p:cNvPr id="45" name="ТУРИЗМ"/>
          <p:cNvSpPr txBox="1"/>
          <p:nvPr/>
        </p:nvSpPr>
        <p:spPr>
          <a:xfrm>
            <a:off x="785786" y="285734"/>
            <a:ext cx="1054133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В КАМЧАТСКОМ КРАЕ</a:t>
            </a:r>
            <a:endParaRPr lang="ru-RU" sz="900" b="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28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араллелограмм 44"/>
          <p:cNvSpPr/>
          <p:nvPr/>
        </p:nvSpPr>
        <p:spPr>
          <a:xfrm>
            <a:off x="3500430" y="0"/>
            <a:ext cx="5643570" cy="440767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71" name="Параллелограмм 70"/>
          <p:cNvSpPr/>
          <p:nvPr/>
        </p:nvSpPr>
        <p:spPr>
          <a:xfrm>
            <a:off x="1349388" y="-1651"/>
            <a:ext cx="2339752" cy="462198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0" name="ТУРИЗМ"/>
          <p:cNvSpPr txBox="1"/>
          <p:nvPr/>
        </p:nvSpPr>
        <p:spPr>
          <a:xfrm>
            <a:off x="2857488" y="71420"/>
            <a:ext cx="5672011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2400"/>
              </a:lnSpc>
            </a:pPr>
            <a:r>
              <a:rPr lang="ru-RU" sz="1400" i="1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ПРОВЕДЕНИЕ ОРВ И ЭКСПЕРТИЗЫ  НПА  В 2018 ГОДУ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8880475" y="4768850"/>
            <a:ext cx="263525" cy="269875"/>
          </a:xfrm>
        </p:spPr>
        <p:txBody>
          <a:bodyPr/>
          <a:lstStyle/>
          <a:p>
            <a:fld id="{86CB4B4D-7CA3-9044-876B-883B54F8677D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1357304"/>
            <a:ext cx="1147790" cy="1143008"/>
          </a:xfrm>
          <a:prstGeom prst="rect">
            <a:avLst/>
          </a:prstGeom>
        </p:spPr>
      </p:pic>
      <p:sp>
        <p:nvSpPr>
          <p:cNvPr id="46" name="ТУРИЗМ"/>
          <p:cNvSpPr txBox="1"/>
          <p:nvPr/>
        </p:nvSpPr>
        <p:spPr>
          <a:xfrm>
            <a:off x="625711" y="97321"/>
            <a:ext cx="1158328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ИНВЕСТИЦИОННЫЙ СОВЕТ</a:t>
            </a:r>
            <a:endParaRPr lang="ru-RU" sz="90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sp>
        <p:nvSpPr>
          <p:cNvPr id="47" name="ТУРИЗМ"/>
          <p:cNvSpPr txBox="1"/>
          <p:nvPr/>
        </p:nvSpPr>
        <p:spPr>
          <a:xfrm>
            <a:off x="625711" y="214662"/>
            <a:ext cx="949938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В КАМЧАТСКОМ КРАЕ</a:t>
            </a:r>
            <a:endParaRPr lang="ru-RU" sz="90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pic>
        <p:nvPicPr>
          <p:cNvPr id="48" name="image2.png" descr="image2.png"/>
          <p:cNvPicPr>
            <a:picLocks noChangeAspect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285721" y="142858"/>
            <a:ext cx="285752" cy="30958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49" name="Прямоугольник 48"/>
          <p:cNvSpPr/>
          <p:nvPr/>
        </p:nvSpPr>
        <p:spPr>
          <a:xfrm>
            <a:off x="1928272" y="1297805"/>
            <a:ext cx="64578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66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В 2018 ГОДУ КАМЧАТСКИЙ КРАЙ ВОШЕЛ В ГРУППУ РЕГИОНОВ </a:t>
            </a:r>
            <a:r>
              <a:rPr lang="ru-RU" sz="2800" dirty="0" smtClean="0">
                <a:solidFill>
                  <a:srgbClr val="D6000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С ВЫСШИМ </a:t>
            </a:r>
            <a:r>
              <a:rPr lang="ru-RU" sz="2800" dirty="0" smtClean="0">
                <a:solidFill>
                  <a:srgbClr val="000066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УРОВНЕМ КАЧЕСТВА ПРОВЕДЕНИЯ ОРВ И ЭКСПЕРТИЗЫ</a:t>
            </a:r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3214691"/>
            <a:ext cx="857256" cy="938695"/>
          </a:xfrm>
          <a:prstGeom prst="rect">
            <a:avLst/>
          </a:prstGeom>
        </p:spPr>
      </p:pic>
      <p:sp>
        <p:nvSpPr>
          <p:cNvPr id="52" name="ТУРИЗМ"/>
          <p:cNvSpPr txBox="1"/>
          <p:nvPr/>
        </p:nvSpPr>
        <p:spPr>
          <a:xfrm>
            <a:off x="2571736" y="3255352"/>
            <a:ext cx="704120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ru-RU" sz="6000" b="1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 </a:t>
            </a:r>
            <a:r>
              <a:rPr lang="ru-RU" sz="6000" b="1" dirty="0" smtClean="0">
                <a:solidFill>
                  <a:srgbClr val="C00000"/>
                </a:solidFill>
                <a:latin typeface="Myriad Pro Cond" panose="020B0506030403020204" charset="0"/>
                <a:cs typeface="Calibri" panose="020F0502020204030204" pitchFamily="34" charset="0"/>
              </a:rPr>
              <a:t>9</a:t>
            </a:r>
            <a:endParaRPr lang="ru-RU" sz="6000" b="1" dirty="0">
              <a:solidFill>
                <a:srgbClr val="C00000"/>
              </a:solidFill>
              <a:latin typeface="Myriad Pro Cond" panose="020B0506030403020204" charset="0"/>
              <a:cs typeface="Calibri" panose="020F0502020204030204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285984" y="3429006"/>
            <a:ext cx="60722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smtClean="0">
                <a:solidFill>
                  <a:srgbClr val="000066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ПОЗИЦИЯ </a:t>
            </a:r>
            <a:r>
              <a:rPr lang="ru-RU" sz="2800" dirty="0" smtClean="0">
                <a:solidFill>
                  <a:srgbClr val="000066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СРЕДИ СУБЪЕКТОВ РФ </a:t>
            </a:r>
          </a:p>
          <a:p>
            <a:pPr algn="ctr"/>
            <a:r>
              <a:rPr lang="ru-RU" sz="2800" b="1" i="1" dirty="0" smtClean="0">
                <a:solidFill>
                  <a:srgbClr val="000066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417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5964</TotalTime>
  <Words>193</Words>
  <Application>Microsoft Office PowerPoint</Application>
  <PresentationFormat>Экран (16:9)</PresentationFormat>
  <Paragraphs>46</Paragraphs>
  <Slides>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 Light</vt:lpstr>
      <vt:lpstr>Myriad Pro Cond</vt:lpstr>
      <vt:lpstr>Arial Narrow</vt:lpstr>
      <vt:lpstr>Calibri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Балясный Марк Владимирович</dc:creator>
  <cp:lastModifiedBy>Кафтайлова Ирина Владимировна</cp:lastModifiedBy>
  <cp:revision>262</cp:revision>
  <cp:lastPrinted>2019-01-20T23:01:20Z</cp:lastPrinted>
  <dcterms:modified xsi:type="dcterms:W3CDTF">2019-01-22T05:17:45Z</dcterms:modified>
</cp:coreProperties>
</file>